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3" r:id="rId3"/>
    <p:sldId id="284" r:id="rId4"/>
    <p:sldId id="257" r:id="rId5"/>
    <p:sldId id="271" r:id="rId6"/>
    <p:sldId id="258" r:id="rId7"/>
    <p:sldId id="259" r:id="rId8"/>
    <p:sldId id="261" r:id="rId9"/>
    <p:sldId id="263" r:id="rId10"/>
    <p:sldId id="260" r:id="rId11"/>
    <p:sldId id="272" r:id="rId12"/>
    <p:sldId id="266" r:id="rId13"/>
    <p:sldId id="262" r:id="rId14"/>
    <p:sldId id="273" r:id="rId15"/>
    <p:sldId id="274" r:id="rId16"/>
    <p:sldId id="264" r:id="rId17"/>
    <p:sldId id="265" r:id="rId18"/>
    <p:sldId id="267" r:id="rId19"/>
    <p:sldId id="268" r:id="rId20"/>
    <p:sldId id="269" r:id="rId21"/>
    <p:sldId id="275" r:id="rId22"/>
    <p:sldId id="270" r:id="rId23"/>
    <p:sldId id="276" r:id="rId24"/>
    <p:sldId id="277" r:id="rId25"/>
    <p:sldId id="278" r:id="rId26"/>
    <p:sldId id="279" r:id="rId27"/>
    <p:sldId id="280" r:id="rId28"/>
    <p:sldId id="281" r:id="rId29"/>
    <p:sldId id="28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0A36D35-A106-17AA-7A80-9C09DD9654DE}"/>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a:p>
        </p:txBody>
      </p:sp>
      <p:sp>
        <p:nvSpPr>
          <p:cNvPr id="3" name="Подзаголовок 2">
            <a:extLst>
              <a:ext uri="{FF2B5EF4-FFF2-40B4-BE49-F238E27FC236}">
                <a16:creationId xmlns:a16="http://schemas.microsoft.com/office/drawing/2014/main" id="{672DE43F-2146-2D63-5D05-87479074B3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a:p>
        </p:txBody>
      </p:sp>
      <p:sp>
        <p:nvSpPr>
          <p:cNvPr id="4" name="Дата 3">
            <a:extLst>
              <a:ext uri="{FF2B5EF4-FFF2-40B4-BE49-F238E27FC236}">
                <a16:creationId xmlns:a16="http://schemas.microsoft.com/office/drawing/2014/main" id="{A92123B1-9BAD-70B8-ECC1-7ED5B7F76D49}"/>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5" name="Нижний колонтитул 4">
            <a:extLst>
              <a:ext uri="{FF2B5EF4-FFF2-40B4-BE49-F238E27FC236}">
                <a16:creationId xmlns:a16="http://schemas.microsoft.com/office/drawing/2014/main" id="{97028E6C-2C35-53E8-2688-9FFCB7FD818F}"/>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E32DFA88-F155-FCE6-35A7-C91B17CD2B11}"/>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2685232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E4CDCEF-5F7A-E10F-D4F8-7CDA41CC1605}"/>
              </a:ext>
            </a:extLst>
          </p:cNvPr>
          <p:cNvSpPr>
            <a:spLocks noGrp="1"/>
          </p:cNvSpPr>
          <p:nvPr>
            <p:ph type="title"/>
          </p:nvPr>
        </p:nvSpPr>
        <p:spPr/>
        <p:txBody>
          <a:bodyPr/>
          <a:lstStyle/>
          <a:p>
            <a:r>
              <a:rPr lang="ru-RU"/>
              <a:t>Образец заголовка</a:t>
            </a:r>
            <a:endParaRPr lang="en-US"/>
          </a:p>
        </p:txBody>
      </p:sp>
      <p:sp>
        <p:nvSpPr>
          <p:cNvPr id="3" name="Объект 2">
            <a:extLst>
              <a:ext uri="{FF2B5EF4-FFF2-40B4-BE49-F238E27FC236}">
                <a16:creationId xmlns:a16="http://schemas.microsoft.com/office/drawing/2014/main" id="{087A3F49-286F-2FF9-8928-402537AD5A81}"/>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26870EE1-8CAC-2D58-0156-14E9D4F8545E}"/>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5" name="Нижний колонтитул 4">
            <a:extLst>
              <a:ext uri="{FF2B5EF4-FFF2-40B4-BE49-F238E27FC236}">
                <a16:creationId xmlns:a16="http://schemas.microsoft.com/office/drawing/2014/main" id="{8B4DCF52-EB78-B1C2-A736-B0C89FE6D537}"/>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14485013-CEBC-AE0F-945D-031F12804771}"/>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237578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AB3E5D-2816-335F-39E1-27F1A74BCE20}"/>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a:p>
        </p:txBody>
      </p:sp>
      <p:sp>
        <p:nvSpPr>
          <p:cNvPr id="3" name="Текст 2">
            <a:extLst>
              <a:ext uri="{FF2B5EF4-FFF2-40B4-BE49-F238E27FC236}">
                <a16:creationId xmlns:a16="http://schemas.microsoft.com/office/drawing/2014/main" id="{A08CA5B0-A4FF-5CB2-8B58-15BCE6ABCC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7D0C0CA6-8FBF-F618-0D17-1E1588E8CCE4}"/>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5" name="Нижний колонтитул 4">
            <a:extLst>
              <a:ext uri="{FF2B5EF4-FFF2-40B4-BE49-F238E27FC236}">
                <a16:creationId xmlns:a16="http://schemas.microsoft.com/office/drawing/2014/main" id="{4D4B6995-935B-DDF8-5018-18C26CAEB1A7}"/>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19EB85D5-CF2A-6F6A-433E-58DAE42CF9D8}"/>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30025918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706FFB3-98BF-BF79-88E5-F19376052E64}"/>
              </a:ext>
            </a:extLst>
          </p:cNvPr>
          <p:cNvSpPr>
            <a:spLocks noGrp="1"/>
          </p:cNvSpPr>
          <p:nvPr>
            <p:ph type="title"/>
          </p:nvPr>
        </p:nvSpPr>
        <p:spPr/>
        <p:txBody>
          <a:bodyPr/>
          <a:lstStyle/>
          <a:p>
            <a:r>
              <a:rPr lang="ru-RU"/>
              <a:t>Образец заголовка</a:t>
            </a:r>
            <a:endParaRPr lang="en-US"/>
          </a:p>
        </p:txBody>
      </p:sp>
      <p:sp>
        <p:nvSpPr>
          <p:cNvPr id="3" name="Объект 2">
            <a:extLst>
              <a:ext uri="{FF2B5EF4-FFF2-40B4-BE49-F238E27FC236}">
                <a16:creationId xmlns:a16="http://schemas.microsoft.com/office/drawing/2014/main" id="{9E3DBCA6-6AC9-40E9-2E2A-680FB517F34B}"/>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Объект 3">
            <a:extLst>
              <a:ext uri="{FF2B5EF4-FFF2-40B4-BE49-F238E27FC236}">
                <a16:creationId xmlns:a16="http://schemas.microsoft.com/office/drawing/2014/main" id="{AA4B2727-91FF-D248-EB61-DA974250991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4">
            <a:extLst>
              <a:ext uri="{FF2B5EF4-FFF2-40B4-BE49-F238E27FC236}">
                <a16:creationId xmlns:a16="http://schemas.microsoft.com/office/drawing/2014/main" id="{745B4116-65E3-D262-6674-32173ACBE5D5}"/>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6" name="Нижний колонтитул 5">
            <a:extLst>
              <a:ext uri="{FF2B5EF4-FFF2-40B4-BE49-F238E27FC236}">
                <a16:creationId xmlns:a16="http://schemas.microsoft.com/office/drawing/2014/main" id="{6F3560B7-4763-9720-2A61-7B5620F5A8FD}"/>
              </a:ext>
            </a:extLst>
          </p:cNvPr>
          <p:cNvSpPr>
            <a:spLocks noGrp="1"/>
          </p:cNvSpPr>
          <p:nvPr>
            <p:ph type="ftr" sz="quarter" idx="11"/>
          </p:nvPr>
        </p:nvSpPr>
        <p:spPr/>
        <p:txBody>
          <a:bodyPr/>
          <a:lstStyle/>
          <a:p>
            <a:endParaRPr lang="en-US"/>
          </a:p>
        </p:txBody>
      </p:sp>
      <p:sp>
        <p:nvSpPr>
          <p:cNvPr id="7" name="Номер слайда 6">
            <a:extLst>
              <a:ext uri="{FF2B5EF4-FFF2-40B4-BE49-F238E27FC236}">
                <a16:creationId xmlns:a16="http://schemas.microsoft.com/office/drawing/2014/main" id="{6C5A954D-99DA-0DFF-40E8-7810139CA3F1}"/>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3676904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049E8EE-74CF-096B-1055-6E44D7D79B55}"/>
              </a:ext>
            </a:extLst>
          </p:cNvPr>
          <p:cNvSpPr>
            <a:spLocks noGrp="1"/>
          </p:cNvSpPr>
          <p:nvPr>
            <p:ph type="title"/>
          </p:nvPr>
        </p:nvSpPr>
        <p:spPr>
          <a:xfrm>
            <a:off x="839788" y="365125"/>
            <a:ext cx="10515600" cy="1325563"/>
          </a:xfrm>
        </p:spPr>
        <p:txBody>
          <a:bodyPr/>
          <a:lstStyle/>
          <a:p>
            <a:r>
              <a:rPr lang="ru-RU"/>
              <a:t>Образец заголовка</a:t>
            </a:r>
            <a:endParaRPr lang="en-US"/>
          </a:p>
        </p:txBody>
      </p:sp>
      <p:sp>
        <p:nvSpPr>
          <p:cNvPr id="3" name="Текст 2">
            <a:extLst>
              <a:ext uri="{FF2B5EF4-FFF2-40B4-BE49-F238E27FC236}">
                <a16:creationId xmlns:a16="http://schemas.microsoft.com/office/drawing/2014/main" id="{20322430-082B-18A1-A998-256122E1DD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C921B5F-0F85-82BD-2A2D-7A3E048CFCA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Текст 4">
            <a:extLst>
              <a:ext uri="{FF2B5EF4-FFF2-40B4-BE49-F238E27FC236}">
                <a16:creationId xmlns:a16="http://schemas.microsoft.com/office/drawing/2014/main" id="{13A99D14-E17C-51BB-AF95-8ADEC394BA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4932B1AE-CAE7-1F31-5862-6851DD9CE49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6">
            <a:extLst>
              <a:ext uri="{FF2B5EF4-FFF2-40B4-BE49-F238E27FC236}">
                <a16:creationId xmlns:a16="http://schemas.microsoft.com/office/drawing/2014/main" id="{F2989C94-48D7-AB45-C327-35EBBB91B694}"/>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8" name="Нижний колонтитул 7">
            <a:extLst>
              <a:ext uri="{FF2B5EF4-FFF2-40B4-BE49-F238E27FC236}">
                <a16:creationId xmlns:a16="http://schemas.microsoft.com/office/drawing/2014/main" id="{1DC8F4DA-87D2-00B8-05EC-0C1DAA23A308}"/>
              </a:ext>
            </a:extLst>
          </p:cNvPr>
          <p:cNvSpPr>
            <a:spLocks noGrp="1"/>
          </p:cNvSpPr>
          <p:nvPr>
            <p:ph type="ftr" sz="quarter" idx="11"/>
          </p:nvPr>
        </p:nvSpPr>
        <p:spPr/>
        <p:txBody>
          <a:bodyPr/>
          <a:lstStyle/>
          <a:p>
            <a:endParaRPr lang="en-US"/>
          </a:p>
        </p:txBody>
      </p:sp>
      <p:sp>
        <p:nvSpPr>
          <p:cNvPr id="9" name="Номер слайда 8">
            <a:extLst>
              <a:ext uri="{FF2B5EF4-FFF2-40B4-BE49-F238E27FC236}">
                <a16:creationId xmlns:a16="http://schemas.microsoft.com/office/drawing/2014/main" id="{9147CE3D-CD20-0AC0-BF07-E909D6B76C8E}"/>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520530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E35C430-7766-A503-4867-0684DC9ECBC1}"/>
              </a:ext>
            </a:extLst>
          </p:cNvPr>
          <p:cNvSpPr>
            <a:spLocks noGrp="1"/>
          </p:cNvSpPr>
          <p:nvPr>
            <p:ph type="title"/>
          </p:nvPr>
        </p:nvSpPr>
        <p:spPr/>
        <p:txBody>
          <a:bodyPr/>
          <a:lstStyle/>
          <a:p>
            <a:r>
              <a:rPr lang="ru-RU"/>
              <a:t>Образец заголовка</a:t>
            </a:r>
            <a:endParaRPr lang="en-US"/>
          </a:p>
        </p:txBody>
      </p:sp>
      <p:sp>
        <p:nvSpPr>
          <p:cNvPr id="3" name="Дата 2">
            <a:extLst>
              <a:ext uri="{FF2B5EF4-FFF2-40B4-BE49-F238E27FC236}">
                <a16:creationId xmlns:a16="http://schemas.microsoft.com/office/drawing/2014/main" id="{6DE8BCE8-ED6E-404F-C918-6CAEC56B4400}"/>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4" name="Нижний колонтитул 3">
            <a:extLst>
              <a:ext uri="{FF2B5EF4-FFF2-40B4-BE49-F238E27FC236}">
                <a16:creationId xmlns:a16="http://schemas.microsoft.com/office/drawing/2014/main" id="{B328D991-8288-177F-07BA-992A1F18795E}"/>
              </a:ext>
            </a:extLst>
          </p:cNvPr>
          <p:cNvSpPr>
            <a:spLocks noGrp="1"/>
          </p:cNvSpPr>
          <p:nvPr>
            <p:ph type="ftr" sz="quarter" idx="11"/>
          </p:nvPr>
        </p:nvSpPr>
        <p:spPr/>
        <p:txBody>
          <a:bodyPr/>
          <a:lstStyle/>
          <a:p>
            <a:endParaRPr lang="en-US"/>
          </a:p>
        </p:txBody>
      </p:sp>
      <p:sp>
        <p:nvSpPr>
          <p:cNvPr id="5" name="Номер слайда 4">
            <a:extLst>
              <a:ext uri="{FF2B5EF4-FFF2-40B4-BE49-F238E27FC236}">
                <a16:creationId xmlns:a16="http://schemas.microsoft.com/office/drawing/2014/main" id="{522DBA18-7D4B-968A-0307-2DC6BB52F1EF}"/>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18253858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98BE7CAE-54B2-1D68-2248-713500861DFA}"/>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3" name="Нижний колонтитул 2">
            <a:extLst>
              <a:ext uri="{FF2B5EF4-FFF2-40B4-BE49-F238E27FC236}">
                <a16:creationId xmlns:a16="http://schemas.microsoft.com/office/drawing/2014/main" id="{C9E22598-F1B5-4635-2EE9-AE23DE171AC7}"/>
              </a:ext>
            </a:extLst>
          </p:cNvPr>
          <p:cNvSpPr>
            <a:spLocks noGrp="1"/>
          </p:cNvSpPr>
          <p:nvPr>
            <p:ph type="ftr" sz="quarter" idx="11"/>
          </p:nvPr>
        </p:nvSpPr>
        <p:spPr/>
        <p:txBody>
          <a:bodyPr/>
          <a:lstStyle/>
          <a:p>
            <a:endParaRPr lang="en-US"/>
          </a:p>
        </p:txBody>
      </p:sp>
      <p:sp>
        <p:nvSpPr>
          <p:cNvPr id="4" name="Номер слайда 3">
            <a:extLst>
              <a:ext uri="{FF2B5EF4-FFF2-40B4-BE49-F238E27FC236}">
                <a16:creationId xmlns:a16="http://schemas.microsoft.com/office/drawing/2014/main" id="{F4BBE951-0247-F9D2-E6FC-04EB23488F54}"/>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1586099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EFBF12-9E94-AB59-65EA-0418EB31F3E6}"/>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a:p>
        </p:txBody>
      </p:sp>
      <p:sp>
        <p:nvSpPr>
          <p:cNvPr id="3" name="Объект 2">
            <a:extLst>
              <a:ext uri="{FF2B5EF4-FFF2-40B4-BE49-F238E27FC236}">
                <a16:creationId xmlns:a16="http://schemas.microsoft.com/office/drawing/2014/main" id="{2DA25655-2BD5-B83B-A1C8-0DF09370A1F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Текст 3">
            <a:extLst>
              <a:ext uri="{FF2B5EF4-FFF2-40B4-BE49-F238E27FC236}">
                <a16:creationId xmlns:a16="http://schemas.microsoft.com/office/drawing/2014/main" id="{46D37FA4-EE29-E909-7917-7357576A0B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C0DE98DE-6B99-3CB5-150F-8D5FB693B6A1}"/>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6" name="Нижний колонтитул 5">
            <a:extLst>
              <a:ext uri="{FF2B5EF4-FFF2-40B4-BE49-F238E27FC236}">
                <a16:creationId xmlns:a16="http://schemas.microsoft.com/office/drawing/2014/main" id="{25F05830-1B8E-E33F-9ED2-AD5C63FE8642}"/>
              </a:ext>
            </a:extLst>
          </p:cNvPr>
          <p:cNvSpPr>
            <a:spLocks noGrp="1"/>
          </p:cNvSpPr>
          <p:nvPr>
            <p:ph type="ftr" sz="quarter" idx="11"/>
          </p:nvPr>
        </p:nvSpPr>
        <p:spPr/>
        <p:txBody>
          <a:bodyPr/>
          <a:lstStyle/>
          <a:p>
            <a:endParaRPr lang="en-US"/>
          </a:p>
        </p:txBody>
      </p:sp>
      <p:sp>
        <p:nvSpPr>
          <p:cNvPr id="7" name="Номер слайда 6">
            <a:extLst>
              <a:ext uri="{FF2B5EF4-FFF2-40B4-BE49-F238E27FC236}">
                <a16:creationId xmlns:a16="http://schemas.microsoft.com/office/drawing/2014/main" id="{DF16DEB7-415B-1F57-6E8A-717D396EE53D}"/>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27042085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E8411A-9FDA-522A-C803-1AC2660EE875}"/>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a:p>
        </p:txBody>
      </p:sp>
      <p:sp>
        <p:nvSpPr>
          <p:cNvPr id="3" name="Рисунок 2">
            <a:extLst>
              <a:ext uri="{FF2B5EF4-FFF2-40B4-BE49-F238E27FC236}">
                <a16:creationId xmlns:a16="http://schemas.microsoft.com/office/drawing/2014/main" id="{B6D3A5A2-A63D-38C2-97F9-F12F988FCE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a:extLst>
              <a:ext uri="{FF2B5EF4-FFF2-40B4-BE49-F238E27FC236}">
                <a16:creationId xmlns:a16="http://schemas.microsoft.com/office/drawing/2014/main" id="{2BE0230C-9C02-8A9E-E4B2-9411C1AEDB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066B9B11-3F9C-5B6C-710A-09DA241F4A61}"/>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6" name="Нижний колонтитул 5">
            <a:extLst>
              <a:ext uri="{FF2B5EF4-FFF2-40B4-BE49-F238E27FC236}">
                <a16:creationId xmlns:a16="http://schemas.microsoft.com/office/drawing/2014/main" id="{E493488F-D7FF-9228-1120-3D022CF473FE}"/>
              </a:ext>
            </a:extLst>
          </p:cNvPr>
          <p:cNvSpPr>
            <a:spLocks noGrp="1"/>
          </p:cNvSpPr>
          <p:nvPr>
            <p:ph type="ftr" sz="quarter" idx="11"/>
          </p:nvPr>
        </p:nvSpPr>
        <p:spPr/>
        <p:txBody>
          <a:bodyPr/>
          <a:lstStyle/>
          <a:p>
            <a:endParaRPr lang="en-US"/>
          </a:p>
        </p:txBody>
      </p:sp>
      <p:sp>
        <p:nvSpPr>
          <p:cNvPr id="7" name="Номер слайда 6">
            <a:extLst>
              <a:ext uri="{FF2B5EF4-FFF2-40B4-BE49-F238E27FC236}">
                <a16:creationId xmlns:a16="http://schemas.microsoft.com/office/drawing/2014/main" id="{063481A0-6ECE-7253-0D71-410B93CAFC85}"/>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3835248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76D71A-04A6-777A-7A46-9F3FF85A2B38}"/>
              </a:ext>
            </a:extLst>
          </p:cNvPr>
          <p:cNvSpPr>
            <a:spLocks noGrp="1"/>
          </p:cNvSpPr>
          <p:nvPr>
            <p:ph type="title"/>
          </p:nvPr>
        </p:nvSpPr>
        <p:spPr/>
        <p:txBody>
          <a:bodyPr/>
          <a:lstStyle/>
          <a:p>
            <a:r>
              <a:rPr lang="ru-RU"/>
              <a:t>Образец заголовка</a:t>
            </a:r>
            <a:endParaRPr lang="en-US"/>
          </a:p>
        </p:txBody>
      </p:sp>
      <p:sp>
        <p:nvSpPr>
          <p:cNvPr id="3" name="Вертикальный текст 2">
            <a:extLst>
              <a:ext uri="{FF2B5EF4-FFF2-40B4-BE49-F238E27FC236}">
                <a16:creationId xmlns:a16="http://schemas.microsoft.com/office/drawing/2014/main" id="{0E66EAB8-FF05-D957-C97C-CD7001A38137}"/>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23C773C8-E221-856C-5401-7C61E8859073}"/>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5" name="Нижний колонтитул 4">
            <a:extLst>
              <a:ext uri="{FF2B5EF4-FFF2-40B4-BE49-F238E27FC236}">
                <a16:creationId xmlns:a16="http://schemas.microsoft.com/office/drawing/2014/main" id="{FE3954D4-1375-EB01-B621-4819BD8E3C05}"/>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F556A3D5-639F-26E0-C9E3-11C751E19DB0}"/>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2518217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7E446ACD-F998-C86C-F07B-FF1A1C97CDCD}"/>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en-US"/>
          </a:p>
        </p:txBody>
      </p:sp>
      <p:sp>
        <p:nvSpPr>
          <p:cNvPr id="3" name="Вертикальный текст 2">
            <a:extLst>
              <a:ext uri="{FF2B5EF4-FFF2-40B4-BE49-F238E27FC236}">
                <a16:creationId xmlns:a16="http://schemas.microsoft.com/office/drawing/2014/main" id="{41A68909-B258-0463-6648-E4C3029AACAE}"/>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C9276CBB-BD02-25BB-EACA-EA6FD9D4CAF4}"/>
              </a:ext>
            </a:extLst>
          </p:cNvPr>
          <p:cNvSpPr>
            <a:spLocks noGrp="1"/>
          </p:cNvSpPr>
          <p:nvPr>
            <p:ph type="dt" sz="half" idx="10"/>
          </p:nvPr>
        </p:nvSpPr>
        <p:spPr/>
        <p:txBody>
          <a:bodyPr/>
          <a:lstStyle/>
          <a:p>
            <a:fld id="{72C3CD2E-FC95-4C34-A969-AA9173BB3841}" type="datetimeFigureOut">
              <a:rPr lang="en-US" smtClean="0"/>
              <a:t>9/15/2026</a:t>
            </a:fld>
            <a:endParaRPr lang="en-US"/>
          </a:p>
        </p:txBody>
      </p:sp>
      <p:sp>
        <p:nvSpPr>
          <p:cNvPr id="5" name="Нижний колонтитул 4">
            <a:extLst>
              <a:ext uri="{FF2B5EF4-FFF2-40B4-BE49-F238E27FC236}">
                <a16:creationId xmlns:a16="http://schemas.microsoft.com/office/drawing/2014/main" id="{9F4D4656-2D75-7E13-A739-F460574D3AFF}"/>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793A394C-876E-4675-EB4B-54EA77D68424}"/>
              </a:ext>
            </a:extLst>
          </p:cNvPr>
          <p:cNvSpPr>
            <a:spLocks noGrp="1"/>
          </p:cNvSpPr>
          <p:nvPr>
            <p:ph type="sldNum" sz="quarter" idx="12"/>
          </p:nvPr>
        </p:nvSpPr>
        <p:spPr/>
        <p:txBody>
          <a:bodyPr/>
          <a:lstStyle/>
          <a:p>
            <a:fld id="{A5B5DCF9-9500-4C8A-B26A-30B0A6FC3DAC}" type="slidenum">
              <a:rPr lang="en-US" smtClean="0"/>
              <a:t>‹#›</a:t>
            </a:fld>
            <a:endParaRPr lang="en-US"/>
          </a:p>
        </p:txBody>
      </p:sp>
    </p:spTree>
    <p:extLst>
      <p:ext uri="{BB962C8B-B14F-4D97-AF65-F5344CB8AC3E}">
        <p14:creationId xmlns:p14="http://schemas.microsoft.com/office/powerpoint/2010/main" val="2149391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0F0A237-AA6B-FA53-8CF6-5310E64DD5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a:p>
        </p:txBody>
      </p:sp>
      <p:sp>
        <p:nvSpPr>
          <p:cNvPr id="3" name="Текст 2">
            <a:extLst>
              <a:ext uri="{FF2B5EF4-FFF2-40B4-BE49-F238E27FC236}">
                <a16:creationId xmlns:a16="http://schemas.microsoft.com/office/drawing/2014/main" id="{2F4B433C-7083-7041-560B-FC0DB3D91D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F84995EB-A841-9AA3-BC08-67E8BB5967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2C3CD2E-FC95-4C34-A969-AA9173BB3841}" type="datetimeFigureOut">
              <a:rPr lang="en-US" smtClean="0"/>
              <a:t>9/15/2026</a:t>
            </a:fld>
            <a:endParaRPr lang="en-US"/>
          </a:p>
        </p:txBody>
      </p:sp>
      <p:sp>
        <p:nvSpPr>
          <p:cNvPr id="5" name="Нижний колонтитул 4">
            <a:extLst>
              <a:ext uri="{FF2B5EF4-FFF2-40B4-BE49-F238E27FC236}">
                <a16:creationId xmlns:a16="http://schemas.microsoft.com/office/drawing/2014/main" id="{8EFB5794-3238-AB71-0672-EA31103FD1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Номер слайда 5">
            <a:extLst>
              <a:ext uri="{FF2B5EF4-FFF2-40B4-BE49-F238E27FC236}">
                <a16:creationId xmlns:a16="http://schemas.microsoft.com/office/drawing/2014/main" id="{3237CA5D-264E-1932-BE40-0CD5887D4FA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5B5DCF9-9500-4C8A-B26A-30B0A6FC3DAC}" type="slidenum">
              <a:rPr lang="en-US" smtClean="0"/>
              <a:t>‹#›</a:t>
            </a:fld>
            <a:endParaRPr lang="en-US"/>
          </a:p>
        </p:txBody>
      </p:sp>
    </p:spTree>
    <p:extLst>
      <p:ext uri="{BB962C8B-B14F-4D97-AF65-F5344CB8AC3E}">
        <p14:creationId xmlns:p14="http://schemas.microsoft.com/office/powerpoint/2010/main" val="13204611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me/AlmazCzip" TargetMode="External"/><Relationship Id="rId2" Type="http://schemas.openxmlformats.org/officeDocument/2006/relationships/hyperlink" Target="http://www.linkedin.com/in/c5zip" TargetMode="External"/><Relationship Id="rId1" Type="http://schemas.openxmlformats.org/officeDocument/2006/relationships/slideLayout" Target="../slideLayouts/slideLayout2.xml"/><Relationship Id="rId4" Type="http://schemas.openxmlformats.org/officeDocument/2006/relationships/hyperlink" Target="mailto:turginbekovalmaz@gmail.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python.org/downloads/"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hyperlink" Target="https://colab.google/"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docs.python.org/3.12/library/functions.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python.org/" TargetMode="External"/><Relationship Id="rId2" Type="http://schemas.openxmlformats.org/officeDocument/2006/relationships/hyperlink" Target="http://www.google.com/" TargetMode="External"/><Relationship Id="rId1" Type="http://schemas.openxmlformats.org/officeDocument/2006/relationships/slideLayout" Target="../slideLayouts/slideLayout2.xml"/><Relationship Id="rId5" Type="http://schemas.openxmlformats.org/officeDocument/2006/relationships/hyperlink" Target="https://www.practicepython.org/" TargetMode="External"/><Relationship Id="rId4" Type="http://schemas.openxmlformats.org/officeDocument/2006/relationships/hyperlink" Target="https://codingbat.com/python"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55DFA1-A716-2388-5D66-4FA51DFC19F5}"/>
              </a:ext>
            </a:extLst>
          </p:cNvPr>
          <p:cNvSpPr>
            <a:spLocks noGrp="1"/>
          </p:cNvSpPr>
          <p:nvPr>
            <p:ph type="ctrTitle"/>
          </p:nvPr>
        </p:nvSpPr>
        <p:spPr/>
        <p:txBody>
          <a:bodyPr/>
          <a:lstStyle/>
          <a:p>
            <a:r>
              <a:rPr lang="en-US" dirty="0"/>
              <a:t>Basics of Programming</a:t>
            </a:r>
            <a:br>
              <a:rPr lang="en-US" dirty="0"/>
            </a:br>
            <a:r>
              <a:rPr lang="en-US" dirty="0"/>
              <a:t>(Introduction to Python)</a:t>
            </a:r>
          </a:p>
        </p:txBody>
      </p:sp>
      <p:sp>
        <p:nvSpPr>
          <p:cNvPr id="3" name="Подзаголовок 2">
            <a:extLst>
              <a:ext uri="{FF2B5EF4-FFF2-40B4-BE49-F238E27FC236}">
                <a16:creationId xmlns:a16="http://schemas.microsoft.com/office/drawing/2014/main" id="{8688B332-109A-C068-49A4-EBF5C1053414}"/>
              </a:ext>
            </a:extLst>
          </p:cNvPr>
          <p:cNvSpPr>
            <a:spLocks noGrp="1"/>
          </p:cNvSpPr>
          <p:nvPr>
            <p:ph type="subTitle" idx="1"/>
          </p:nvPr>
        </p:nvSpPr>
        <p:spPr>
          <a:xfrm>
            <a:off x="1524000" y="3602038"/>
            <a:ext cx="9144000" cy="2493962"/>
          </a:xfrm>
        </p:spPr>
        <p:txBody>
          <a:bodyPr>
            <a:normAutofit/>
          </a:bodyPr>
          <a:lstStyle/>
          <a:p>
            <a:r>
              <a:rPr lang="en-US" dirty="0"/>
              <a:t>Almaz </a:t>
            </a:r>
            <a:r>
              <a:rPr lang="en-US" dirty="0" err="1"/>
              <a:t>Turginbekov</a:t>
            </a:r>
            <a:endParaRPr lang="en-US" dirty="0"/>
          </a:p>
          <a:p>
            <a:r>
              <a:rPr lang="en-US" dirty="0"/>
              <a:t>MSc in Computer Science and Engineering</a:t>
            </a:r>
          </a:p>
          <a:p>
            <a:r>
              <a:rPr lang="en-US" dirty="0"/>
              <a:t>Graduate School of Science and Technology</a:t>
            </a:r>
          </a:p>
          <a:p>
            <a:r>
              <a:rPr lang="en-US" dirty="0"/>
              <a:t>Niigata University</a:t>
            </a:r>
          </a:p>
          <a:p>
            <a:r>
              <a:rPr lang="en-US" dirty="0"/>
              <a:t>Teacher East-Kazakhstan Technical University</a:t>
            </a:r>
          </a:p>
        </p:txBody>
      </p:sp>
    </p:spTree>
    <p:extLst>
      <p:ext uri="{BB962C8B-B14F-4D97-AF65-F5344CB8AC3E}">
        <p14:creationId xmlns:p14="http://schemas.microsoft.com/office/powerpoint/2010/main" val="3684102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3EB13-F1D8-5D45-F3D6-6ACC9D8DC839}"/>
              </a:ext>
            </a:extLst>
          </p:cNvPr>
          <p:cNvSpPr>
            <a:spLocks noGrp="1"/>
          </p:cNvSpPr>
          <p:nvPr>
            <p:ph type="title"/>
          </p:nvPr>
        </p:nvSpPr>
        <p:spPr/>
        <p:txBody>
          <a:bodyPr/>
          <a:lstStyle/>
          <a:p>
            <a:r>
              <a:rPr lang="en-US" dirty="0"/>
              <a:t>About me</a:t>
            </a:r>
          </a:p>
        </p:txBody>
      </p:sp>
      <p:sp>
        <p:nvSpPr>
          <p:cNvPr id="3" name="Content Placeholder 2">
            <a:extLst>
              <a:ext uri="{FF2B5EF4-FFF2-40B4-BE49-F238E27FC236}">
                <a16:creationId xmlns:a16="http://schemas.microsoft.com/office/drawing/2014/main" id="{0F724E9D-96DF-32F9-B659-8929E803A5BF}"/>
              </a:ext>
            </a:extLst>
          </p:cNvPr>
          <p:cNvSpPr>
            <a:spLocks noGrp="1"/>
          </p:cNvSpPr>
          <p:nvPr>
            <p:ph idx="1"/>
          </p:nvPr>
        </p:nvSpPr>
        <p:spPr/>
        <p:txBody>
          <a:bodyPr>
            <a:normAutofit fontScale="92500" lnSpcReduction="10000"/>
          </a:bodyPr>
          <a:lstStyle/>
          <a:p>
            <a:pPr lvl="0"/>
            <a:r>
              <a:rPr lang="en-US" b="1" dirty="0"/>
              <a:t>Name:</a:t>
            </a:r>
            <a:r>
              <a:rPr lang="en-US" dirty="0"/>
              <a:t> Almaz </a:t>
            </a:r>
            <a:r>
              <a:rPr lang="en-US" dirty="0" err="1"/>
              <a:t>Turginbekov</a:t>
            </a:r>
            <a:r>
              <a:rPr lang="en-US" dirty="0"/>
              <a:t> (Network Engineer, Researcher, Data Scientist) </a:t>
            </a:r>
          </a:p>
          <a:p>
            <a:pPr lvl="0"/>
            <a:r>
              <a:rPr lang="en-US" b="1" dirty="0"/>
              <a:t>Education:</a:t>
            </a:r>
            <a:r>
              <a:rPr lang="en-US" dirty="0"/>
              <a:t> BSc in Software Engineering, MSc in Computer Science and Engineering </a:t>
            </a:r>
          </a:p>
          <a:p>
            <a:pPr lvl="0"/>
            <a:r>
              <a:rPr lang="en-US" b="1" dirty="0"/>
              <a:t>Professional Background:</a:t>
            </a:r>
            <a:r>
              <a:rPr lang="en-US" dirty="0"/>
              <a:t> Network Engineering; Academic Researcher </a:t>
            </a:r>
          </a:p>
          <a:p>
            <a:pPr lvl="0"/>
            <a:r>
              <a:rPr lang="en-US" b="1" dirty="0"/>
              <a:t>Research Areas:</a:t>
            </a:r>
            <a:r>
              <a:rPr lang="en-US" dirty="0"/>
              <a:t> AI in Agriculture, Aquaculture, Computer Vision, Data Analysis, Network</a:t>
            </a:r>
          </a:p>
          <a:p>
            <a:pPr lvl="0"/>
            <a:r>
              <a:rPr lang="en-US" b="1" dirty="0"/>
              <a:t>Fun Facts:</a:t>
            </a:r>
            <a:r>
              <a:rPr lang="en-US" dirty="0"/>
              <a:t> Gaming, K&amp;J-pop, MBTI: INTJ </a:t>
            </a:r>
          </a:p>
          <a:p>
            <a:pPr lvl="0"/>
            <a:r>
              <a:rPr lang="en-US" b="1" dirty="0"/>
              <a:t>Contacts:</a:t>
            </a:r>
            <a:r>
              <a:rPr lang="en-US" dirty="0"/>
              <a:t> </a:t>
            </a:r>
            <a:r>
              <a:rPr lang="en-US" dirty="0">
                <a:hlinkClick r:id="rId2"/>
              </a:rPr>
              <a:t>LinkedIn</a:t>
            </a:r>
            <a:r>
              <a:rPr lang="en-US" dirty="0"/>
              <a:t>, </a:t>
            </a:r>
            <a:r>
              <a:rPr lang="en-US" dirty="0">
                <a:hlinkClick r:id="rId3"/>
              </a:rPr>
              <a:t>Telegram (</a:t>
            </a:r>
            <a:r>
              <a:rPr lang="en-US" dirty="0" err="1">
                <a:hlinkClick r:id="rId3"/>
              </a:rPr>
              <a:t>AlmazCzip</a:t>
            </a:r>
            <a:r>
              <a:rPr lang="en-US" dirty="0">
                <a:hlinkClick r:id="rId3"/>
              </a:rPr>
              <a:t>)</a:t>
            </a:r>
            <a:r>
              <a:rPr lang="en-US" dirty="0"/>
              <a:t>, Email: </a:t>
            </a:r>
            <a:r>
              <a:rPr lang="en-US" dirty="0">
                <a:hlinkClick r:id="rId4"/>
              </a:rPr>
              <a:t>turginbekovalmaz@gmail.com</a:t>
            </a:r>
            <a:r>
              <a:rPr lang="en-US" dirty="0"/>
              <a:t>, </a:t>
            </a:r>
          </a:p>
        </p:txBody>
      </p:sp>
    </p:spTree>
    <p:extLst>
      <p:ext uri="{BB962C8B-B14F-4D97-AF65-F5344CB8AC3E}">
        <p14:creationId xmlns:p14="http://schemas.microsoft.com/office/powerpoint/2010/main" val="3470029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FD8BB-72A5-46EB-9BC4-BD0B0B0B98B7}"/>
              </a:ext>
            </a:extLst>
          </p:cNvPr>
          <p:cNvSpPr>
            <a:spLocks noGrp="1"/>
          </p:cNvSpPr>
          <p:nvPr>
            <p:ph type="title"/>
          </p:nvPr>
        </p:nvSpPr>
        <p:spPr/>
        <p:txBody>
          <a:bodyPr/>
          <a:lstStyle/>
          <a:p>
            <a:r>
              <a:rPr lang="en-US" dirty="0"/>
              <a:t>Icebreaker</a:t>
            </a:r>
          </a:p>
        </p:txBody>
      </p:sp>
      <p:sp>
        <p:nvSpPr>
          <p:cNvPr id="3" name="Content Placeholder 2">
            <a:extLst>
              <a:ext uri="{FF2B5EF4-FFF2-40B4-BE49-F238E27FC236}">
                <a16:creationId xmlns:a16="http://schemas.microsoft.com/office/drawing/2014/main" id="{FC23F5AF-819F-1DC1-754A-F7A192CCFFFB}"/>
              </a:ext>
            </a:extLst>
          </p:cNvPr>
          <p:cNvSpPr>
            <a:spLocks noGrp="1"/>
          </p:cNvSpPr>
          <p:nvPr>
            <p:ph idx="1"/>
          </p:nvPr>
        </p:nvSpPr>
        <p:spPr/>
        <p:txBody>
          <a:bodyPr/>
          <a:lstStyle/>
          <a:p>
            <a:pPr lvl="0"/>
            <a:r>
              <a:rPr lang="en-US" b="1" dirty="0"/>
              <a:t>Introduction:</a:t>
            </a:r>
            <a:r>
              <a:rPr lang="en-US" dirty="0"/>
              <a:t> Your name and where are you from? </a:t>
            </a:r>
          </a:p>
          <a:p>
            <a:pPr lvl="0"/>
            <a:r>
              <a:rPr lang="en-US" b="1" dirty="0"/>
              <a:t>Background:</a:t>
            </a:r>
            <a:r>
              <a:rPr lang="en-US" dirty="0"/>
              <a:t> Hobbies and something interesting </a:t>
            </a:r>
          </a:p>
          <a:p>
            <a:pPr lvl="0"/>
            <a:r>
              <a:rPr lang="en-US" b="1" dirty="0"/>
              <a:t>Motivation:</a:t>
            </a:r>
            <a:r>
              <a:rPr lang="en-US" dirty="0"/>
              <a:t> Why did you choose this major? </a:t>
            </a:r>
          </a:p>
          <a:p>
            <a:pPr lvl="0"/>
            <a:r>
              <a:rPr lang="en-US" b="1" dirty="0"/>
              <a:t>Goals:</a:t>
            </a:r>
            <a:r>
              <a:rPr lang="en-US" dirty="0"/>
              <a:t> What's your expectation from this course? </a:t>
            </a:r>
          </a:p>
          <a:p>
            <a:endParaRPr lang="en-US" dirty="0"/>
          </a:p>
        </p:txBody>
      </p:sp>
    </p:spTree>
    <p:extLst>
      <p:ext uri="{BB962C8B-B14F-4D97-AF65-F5344CB8AC3E}">
        <p14:creationId xmlns:p14="http://schemas.microsoft.com/office/powerpoint/2010/main" val="15247638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198F71B-65AF-F3F0-8EF9-45309D5FFE69}"/>
              </a:ext>
            </a:extLst>
          </p:cNvPr>
          <p:cNvSpPr>
            <a:spLocks noGrp="1"/>
          </p:cNvSpPr>
          <p:nvPr>
            <p:ph type="title"/>
          </p:nvPr>
        </p:nvSpPr>
        <p:spPr/>
        <p:txBody>
          <a:bodyPr/>
          <a:lstStyle/>
          <a:p>
            <a:r>
              <a:rPr lang="en-US" dirty="0"/>
              <a:t>What is Python?</a:t>
            </a:r>
          </a:p>
        </p:txBody>
      </p:sp>
      <p:sp>
        <p:nvSpPr>
          <p:cNvPr id="3" name="Объект 2">
            <a:extLst>
              <a:ext uri="{FF2B5EF4-FFF2-40B4-BE49-F238E27FC236}">
                <a16:creationId xmlns:a16="http://schemas.microsoft.com/office/drawing/2014/main" id="{76A2385F-30CA-3654-F70C-8FCC14647E4B}"/>
              </a:ext>
            </a:extLst>
          </p:cNvPr>
          <p:cNvSpPr>
            <a:spLocks noGrp="1"/>
          </p:cNvSpPr>
          <p:nvPr>
            <p:ph idx="1"/>
          </p:nvPr>
        </p:nvSpPr>
        <p:spPr/>
        <p:txBody>
          <a:bodyPr>
            <a:normAutofit lnSpcReduction="10000"/>
          </a:bodyPr>
          <a:lstStyle/>
          <a:p>
            <a:r>
              <a:rPr lang="en-US" dirty="0"/>
              <a:t>Python is an interpreted, object-oriented, high-level programming language with dynamic semantics. Its high-level built in data structures, combined with dynamic typing and dynamic binding, make it very attractive for Rapid Application Development, as well as for use as a scripting or glue language to connect existing components together. </a:t>
            </a:r>
          </a:p>
          <a:p>
            <a:r>
              <a:rPr lang="en-US" dirty="0"/>
              <a:t>It is used for:</a:t>
            </a:r>
          </a:p>
          <a:p>
            <a:pPr marL="457200" lvl="1" indent="0">
              <a:buNone/>
            </a:pPr>
            <a:r>
              <a:rPr lang="en-US" dirty="0"/>
              <a:t>web development (server-side),</a:t>
            </a:r>
          </a:p>
          <a:p>
            <a:pPr marL="457200" lvl="1" indent="0">
              <a:buNone/>
            </a:pPr>
            <a:r>
              <a:rPr lang="en-US" dirty="0"/>
              <a:t>software development,</a:t>
            </a:r>
          </a:p>
          <a:p>
            <a:pPr marL="457200" lvl="1" indent="0">
              <a:buNone/>
            </a:pPr>
            <a:r>
              <a:rPr lang="en-US" dirty="0"/>
              <a:t>mathematics,</a:t>
            </a:r>
          </a:p>
          <a:p>
            <a:pPr marL="457200" lvl="1" indent="0">
              <a:buNone/>
            </a:pPr>
            <a:r>
              <a:rPr lang="en-US" dirty="0"/>
              <a:t>system scripting.</a:t>
            </a:r>
          </a:p>
          <a:p>
            <a:pPr marL="457200" lvl="1" indent="0">
              <a:buNone/>
            </a:pPr>
            <a:endParaRPr lang="en-US" dirty="0"/>
          </a:p>
        </p:txBody>
      </p:sp>
    </p:spTree>
    <p:extLst>
      <p:ext uri="{BB962C8B-B14F-4D97-AF65-F5344CB8AC3E}">
        <p14:creationId xmlns:p14="http://schemas.microsoft.com/office/powerpoint/2010/main" val="901535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F1569-7A8B-688E-24DC-284F5C603595}"/>
              </a:ext>
            </a:extLst>
          </p:cNvPr>
          <p:cNvSpPr>
            <a:spLocks noGrp="1"/>
          </p:cNvSpPr>
          <p:nvPr>
            <p:ph type="title"/>
          </p:nvPr>
        </p:nvSpPr>
        <p:spPr/>
        <p:txBody>
          <a:bodyPr/>
          <a:lstStyle/>
          <a:p>
            <a:r>
              <a:rPr lang="en-US" dirty="0"/>
              <a:t>Some </a:t>
            </a:r>
            <a:r>
              <a:rPr lang="en-US" strike="sngStrike" dirty="0"/>
              <a:t>useless</a:t>
            </a:r>
            <a:r>
              <a:rPr lang="en-US" dirty="0"/>
              <a:t> history of Python</a:t>
            </a:r>
            <a:endParaRPr lang="ru-RU" dirty="0"/>
          </a:p>
        </p:txBody>
      </p:sp>
      <p:sp>
        <p:nvSpPr>
          <p:cNvPr id="3" name="Content Placeholder 2">
            <a:extLst>
              <a:ext uri="{FF2B5EF4-FFF2-40B4-BE49-F238E27FC236}">
                <a16:creationId xmlns:a16="http://schemas.microsoft.com/office/drawing/2014/main" id="{0446C3B1-2D93-4C1D-FAD3-B6E9D6CE4334}"/>
              </a:ext>
            </a:extLst>
          </p:cNvPr>
          <p:cNvSpPr>
            <a:spLocks noGrp="1"/>
          </p:cNvSpPr>
          <p:nvPr>
            <p:ph idx="1"/>
          </p:nvPr>
        </p:nvSpPr>
        <p:spPr/>
        <p:txBody>
          <a:bodyPr/>
          <a:lstStyle/>
          <a:p>
            <a:r>
              <a:rPr lang="en-US" dirty="0"/>
              <a:t>Python is an interpreted high-level programming language for general-purpose programming. Created by Guido van Rossum and first released in 1991, Python has a design philosophy that emphasizes code readability, notably using significant whitespace. It provides constructs that enable clear programming on both small and large scales. In July 2018, Van Rossum stepped down as the leader in the language community after 30 years.</a:t>
            </a:r>
          </a:p>
        </p:txBody>
      </p:sp>
    </p:spTree>
    <p:extLst>
      <p:ext uri="{BB962C8B-B14F-4D97-AF65-F5344CB8AC3E}">
        <p14:creationId xmlns:p14="http://schemas.microsoft.com/office/powerpoint/2010/main" val="3030831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C35A235-9494-E61A-D88E-B6571ABBB5E7}"/>
              </a:ext>
            </a:extLst>
          </p:cNvPr>
          <p:cNvSpPr>
            <a:spLocks noGrp="1"/>
          </p:cNvSpPr>
          <p:nvPr>
            <p:ph type="title"/>
          </p:nvPr>
        </p:nvSpPr>
        <p:spPr/>
        <p:txBody>
          <a:bodyPr/>
          <a:lstStyle/>
          <a:p>
            <a:r>
              <a:rPr lang="en-US" dirty="0"/>
              <a:t>What can Python do?</a:t>
            </a:r>
          </a:p>
        </p:txBody>
      </p:sp>
      <p:sp>
        <p:nvSpPr>
          <p:cNvPr id="3" name="Объект 2">
            <a:extLst>
              <a:ext uri="{FF2B5EF4-FFF2-40B4-BE49-F238E27FC236}">
                <a16:creationId xmlns:a16="http://schemas.microsoft.com/office/drawing/2014/main" id="{4D99A231-448A-870C-40D5-8FD962C2F60A}"/>
              </a:ext>
            </a:extLst>
          </p:cNvPr>
          <p:cNvSpPr>
            <a:spLocks noGrp="1"/>
          </p:cNvSpPr>
          <p:nvPr>
            <p:ph idx="1"/>
          </p:nvPr>
        </p:nvSpPr>
        <p:spPr/>
        <p:txBody>
          <a:bodyPr>
            <a:normAutofit/>
          </a:bodyPr>
          <a:lstStyle/>
          <a:p>
            <a:r>
              <a:rPr lang="en-US" dirty="0"/>
              <a:t>Python can be used on a server to create web applications.</a:t>
            </a:r>
          </a:p>
          <a:p>
            <a:r>
              <a:rPr lang="en-US" dirty="0"/>
              <a:t>Python can be used alongside software to create workflows.</a:t>
            </a:r>
          </a:p>
          <a:p>
            <a:r>
              <a:rPr lang="en-US" dirty="0"/>
              <a:t>Python can connect to database systems. It can also read and modify files.</a:t>
            </a:r>
          </a:p>
          <a:p>
            <a:r>
              <a:rPr lang="en-US" dirty="0"/>
              <a:t>Python can be used to handle big data and perform complex mathematics.</a:t>
            </a:r>
          </a:p>
          <a:p>
            <a:r>
              <a:rPr lang="en-US" dirty="0"/>
              <a:t>Python can be used for rapid prototyping, or for production-ready software development.</a:t>
            </a:r>
          </a:p>
        </p:txBody>
      </p:sp>
    </p:spTree>
    <p:extLst>
      <p:ext uri="{BB962C8B-B14F-4D97-AF65-F5344CB8AC3E}">
        <p14:creationId xmlns:p14="http://schemas.microsoft.com/office/powerpoint/2010/main" val="2411701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D1D2F26-5ACC-9289-B784-B358083F9A39}"/>
              </a:ext>
            </a:extLst>
          </p:cNvPr>
          <p:cNvSpPr>
            <a:spLocks noGrp="1"/>
          </p:cNvSpPr>
          <p:nvPr>
            <p:ph type="title"/>
          </p:nvPr>
        </p:nvSpPr>
        <p:spPr/>
        <p:txBody>
          <a:bodyPr/>
          <a:lstStyle/>
          <a:p>
            <a:r>
              <a:rPr lang="en-US" dirty="0"/>
              <a:t>Why Python?</a:t>
            </a:r>
          </a:p>
        </p:txBody>
      </p:sp>
      <p:sp>
        <p:nvSpPr>
          <p:cNvPr id="3" name="Объект 2">
            <a:extLst>
              <a:ext uri="{FF2B5EF4-FFF2-40B4-BE49-F238E27FC236}">
                <a16:creationId xmlns:a16="http://schemas.microsoft.com/office/drawing/2014/main" id="{A7B01C19-081C-6F7F-3C03-FDB8A4294E92}"/>
              </a:ext>
            </a:extLst>
          </p:cNvPr>
          <p:cNvSpPr>
            <a:spLocks noGrp="1"/>
          </p:cNvSpPr>
          <p:nvPr>
            <p:ph idx="1"/>
          </p:nvPr>
        </p:nvSpPr>
        <p:spPr/>
        <p:txBody>
          <a:bodyPr>
            <a:normAutofit lnSpcReduction="10000"/>
          </a:bodyPr>
          <a:lstStyle/>
          <a:p>
            <a:r>
              <a:rPr lang="en-US" dirty="0"/>
              <a:t>Python works on different platforms (Windows, Mac, Linux, Raspberry Pi, </a:t>
            </a:r>
            <a:r>
              <a:rPr lang="en-US" dirty="0" err="1"/>
              <a:t>etc</a:t>
            </a:r>
            <a:r>
              <a:rPr lang="en-US" dirty="0"/>
              <a:t>).</a:t>
            </a:r>
          </a:p>
          <a:p>
            <a:r>
              <a:rPr lang="en-US" dirty="0"/>
              <a:t>Python has a simple syntax similar to the English language.</a:t>
            </a:r>
          </a:p>
          <a:p>
            <a:r>
              <a:rPr lang="en-US" dirty="0"/>
              <a:t>Python has syntax that allows developers to write programs with fewer lines than some other programming languages.</a:t>
            </a:r>
          </a:p>
          <a:p>
            <a:r>
              <a:rPr lang="en-US" dirty="0"/>
              <a:t>Python runs on an interpreter system, meaning that code can be executed as soon as it is written. This means that prototyping can be very quick.</a:t>
            </a:r>
          </a:p>
          <a:p>
            <a:r>
              <a:rPr lang="en-US" dirty="0"/>
              <a:t>Python can be treated in a procedural way, an object-oriented way or a functional way.</a:t>
            </a:r>
          </a:p>
        </p:txBody>
      </p:sp>
    </p:spTree>
    <p:extLst>
      <p:ext uri="{BB962C8B-B14F-4D97-AF65-F5344CB8AC3E}">
        <p14:creationId xmlns:p14="http://schemas.microsoft.com/office/powerpoint/2010/main" val="4044048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AA5D57E-F54C-B68A-48B9-1EEFE206520D}"/>
              </a:ext>
            </a:extLst>
          </p:cNvPr>
          <p:cNvSpPr>
            <a:spLocks noGrp="1"/>
          </p:cNvSpPr>
          <p:nvPr>
            <p:ph type="title"/>
          </p:nvPr>
        </p:nvSpPr>
        <p:spPr/>
        <p:txBody>
          <a:bodyPr/>
          <a:lstStyle/>
          <a:p>
            <a:r>
              <a:rPr lang="en-US" dirty="0"/>
              <a:t>Python Apps</a:t>
            </a:r>
          </a:p>
        </p:txBody>
      </p:sp>
      <p:sp>
        <p:nvSpPr>
          <p:cNvPr id="3" name="Объект 2">
            <a:extLst>
              <a:ext uri="{FF2B5EF4-FFF2-40B4-BE49-F238E27FC236}">
                <a16:creationId xmlns:a16="http://schemas.microsoft.com/office/drawing/2014/main" id="{87745C02-BD2A-6F08-15C2-DA04AD8CFD61}"/>
              </a:ext>
            </a:extLst>
          </p:cNvPr>
          <p:cNvSpPr>
            <a:spLocks noGrp="1"/>
          </p:cNvSpPr>
          <p:nvPr>
            <p:ph idx="1"/>
          </p:nvPr>
        </p:nvSpPr>
        <p:spPr/>
        <p:txBody>
          <a:bodyPr/>
          <a:lstStyle/>
          <a:p>
            <a:r>
              <a:rPr lang="en-US" dirty="0"/>
              <a:t>Instagram (Django Framework)</a:t>
            </a:r>
          </a:p>
          <a:p>
            <a:r>
              <a:rPr lang="en-US" dirty="0"/>
              <a:t>Spotify (Recommendation Algorithm)</a:t>
            </a:r>
          </a:p>
          <a:p>
            <a:r>
              <a:rPr lang="en-US" dirty="0"/>
              <a:t>Netflix (Recommendation Algorithm)</a:t>
            </a:r>
          </a:p>
          <a:p>
            <a:r>
              <a:rPr lang="en-US" dirty="0"/>
              <a:t>Pinterest (core)</a:t>
            </a:r>
          </a:p>
          <a:p>
            <a:r>
              <a:rPr lang="en-US" dirty="0"/>
              <a:t>Reddit (core)</a:t>
            </a:r>
          </a:p>
          <a:p>
            <a:r>
              <a:rPr lang="en-US" dirty="0"/>
              <a:t>Facebook (Meta) (Tornado web framework)</a:t>
            </a:r>
          </a:p>
          <a:p>
            <a:r>
              <a:rPr lang="en-US" dirty="0"/>
              <a:t>Dropbox (core)</a:t>
            </a:r>
          </a:p>
          <a:p>
            <a:r>
              <a:rPr lang="en-US" dirty="0"/>
              <a:t>Uber (Tornado web framework)</a:t>
            </a:r>
          </a:p>
        </p:txBody>
      </p:sp>
    </p:spTree>
    <p:extLst>
      <p:ext uri="{BB962C8B-B14F-4D97-AF65-F5344CB8AC3E}">
        <p14:creationId xmlns:p14="http://schemas.microsoft.com/office/powerpoint/2010/main" val="160271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A85B85E-F8F7-4C37-1458-2C2BAE7FE926}"/>
              </a:ext>
            </a:extLst>
          </p:cNvPr>
          <p:cNvSpPr>
            <a:spLocks noGrp="1"/>
          </p:cNvSpPr>
          <p:nvPr>
            <p:ph type="title"/>
          </p:nvPr>
        </p:nvSpPr>
        <p:spPr/>
        <p:txBody>
          <a:bodyPr/>
          <a:lstStyle/>
          <a:p>
            <a:r>
              <a:rPr lang="en-US" dirty="0"/>
              <a:t>Python logic workflow</a:t>
            </a:r>
          </a:p>
        </p:txBody>
      </p:sp>
      <p:sp>
        <p:nvSpPr>
          <p:cNvPr id="3" name="Объект 2">
            <a:extLst>
              <a:ext uri="{FF2B5EF4-FFF2-40B4-BE49-F238E27FC236}">
                <a16:creationId xmlns:a16="http://schemas.microsoft.com/office/drawing/2014/main" id="{217E7C0B-E186-009A-5338-9682BE1572A5}"/>
              </a:ext>
            </a:extLst>
          </p:cNvPr>
          <p:cNvSpPr>
            <a:spLocks noGrp="1"/>
          </p:cNvSpPr>
          <p:nvPr>
            <p:ph idx="1"/>
          </p:nvPr>
        </p:nvSpPr>
        <p:spPr/>
        <p:txBody>
          <a:bodyPr/>
          <a:lstStyle/>
          <a:p>
            <a:r>
              <a:rPr lang="en-US" dirty="0"/>
              <a:t>The Python interpreter is a program that directly executes Python code. The most common interpreter, </a:t>
            </a:r>
            <a:r>
              <a:rPr lang="en-US" dirty="0" err="1"/>
              <a:t>CPython</a:t>
            </a:r>
            <a:r>
              <a:rPr lang="en-US" dirty="0"/>
              <a:t>, works by: </a:t>
            </a:r>
          </a:p>
          <a:p>
            <a:r>
              <a:rPr lang="en-US" b="1" dirty="0"/>
              <a:t>Compiling</a:t>
            </a:r>
            <a:r>
              <a:rPr lang="en-US" dirty="0"/>
              <a:t> source code into an intermediate format called </a:t>
            </a:r>
            <a:r>
              <a:rPr lang="en-US" b="1" dirty="0"/>
              <a:t>bytecode</a:t>
            </a:r>
            <a:r>
              <a:rPr lang="en-US" dirty="0"/>
              <a:t>.</a:t>
            </a:r>
          </a:p>
          <a:p>
            <a:r>
              <a:rPr lang="en-US" b="1" dirty="0"/>
              <a:t>Executing</a:t>
            </a:r>
            <a:r>
              <a:rPr lang="en-US" dirty="0"/>
              <a:t> the bytecode on the Python Virtual Machine (PVM).</a:t>
            </a:r>
            <a:br>
              <a:rPr lang="en-US" dirty="0"/>
            </a:br>
            <a:r>
              <a:rPr lang="en-US" dirty="0"/>
              <a:t>This "interpreted" nature allows for rapid prototyping and execution of code as soon as it is written. </a:t>
            </a:r>
          </a:p>
          <a:p>
            <a:endParaRPr lang="en-US" dirty="0"/>
          </a:p>
        </p:txBody>
      </p:sp>
    </p:spTree>
    <p:extLst>
      <p:ext uri="{BB962C8B-B14F-4D97-AF65-F5344CB8AC3E}">
        <p14:creationId xmlns:p14="http://schemas.microsoft.com/office/powerpoint/2010/main" val="38959461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ED7FA3A-F0F6-0AFE-8D7E-19ED80B64563}"/>
              </a:ext>
            </a:extLst>
          </p:cNvPr>
          <p:cNvSpPr>
            <a:spLocks noGrp="1"/>
          </p:cNvSpPr>
          <p:nvPr>
            <p:ph type="title"/>
          </p:nvPr>
        </p:nvSpPr>
        <p:spPr/>
        <p:txBody>
          <a:bodyPr/>
          <a:lstStyle/>
          <a:p>
            <a:r>
              <a:rPr lang="en-US" dirty="0"/>
              <a:t>Python installation</a:t>
            </a:r>
          </a:p>
        </p:txBody>
      </p:sp>
      <p:sp>
        <p:nvSpPr>
          <p:cNvPr id="3" name="Объект 2">
            <a:extLst>
              <a:ext uri="{FF2B5EF4-FFF2-40B4-BE49-F238E27FC236}">
                <a16:creationId xmlns:a16="http://schemas.microsoft.com/office/drawing/2014/main" id="{D25612AA-519C-0839-0139-960FCDCEF24A}"/>
              </a:ext>
            </a:extLst>
          </p:cNvPr>
          <p:cNvSpPr>
            <a:spLocks noGrp="1"/>
          </p:cNvSpPr>
          <p:nvPr>
            <p:ph idx="1"/>
          </p:nvPr>
        </p:nvSpPr>
        <p:spPr/>
        <p:txBody>
          <a:bodyPr/>
          <a:lstStyle/>
          <a:p>
            <a:r>
              <a:rPr lang="en-US" dirty="0">
                <a:hlinkClick r:id="rId2"/>
              </a:rPr>
              <a:t>https://www.python.org/downloads/</a:t>
            </a:r>
            <a:r>
              <a:rPr lang="en-US" dirty="0"/>
              <a:t> </a:t>
            </a:r>
          </a:p>
          <a:p>
            <a:r>
              <a:rPr lang="en-US" dirty="0"/>
              <a:t>Recommended version Python 3.12 or 3.9</a:t>
            </a:r>
            <a:r>
              <a:rPr lang="ru-RU" dirty="0"/>
              <a:t>. </a:t>
            </a:r>
            <a:r>
              <a:rPr lang="en-US" dirty="0"/>
              <a:t>Be cautious as you need to add python interpreter to your path variables </a:t>
            </a:r>
          </a:p>
          <a:p>
            <a:r>
              <a:rPr lang="en-US" dirty="0"/>
              <a:t>IDE - Integrated Development Environment</a:t>
            </a:r>
          </a:p>
          <a:p>
            <a:r>
              <a:rPr lang="en-US" dirty="0"/>
              <a:t>VS Code or PyCharm</a:t>
            </a:r>
          </a:p>
          <a:p>
            <a:endParaRPr lang="en-US" dirty="0"/>
          </a:p>
        </p:txBody>
      </p:sp>
      <p:pic>
        <p:nvPicPr>
          <p:cNvPr id="4" name="Picture 3">
            <a:extLst>
              <a:ext uri="{FF2B5EF4-FFF2-40B4-BE49-F238E27FC236}">
                <a16:creationId xmlns:a16="http://schemas.microsoft.com/office/drawing/2014/main" id="{C6551E19-DD22-E571-CFFE-55FCAA7D1E9E}"/>
              </a:ext>
            </a:extLst>
          </p:cNvPr>
          <p:cNvPicPr>
            <a:picLocks noChangeAspect="1"/>
          </p:cNvPicPr>
          <p:nvPr/>
        </p:nvPicPr>
        <p:blipFill>
          <a:blip r:embed="rId3"/>
          <a:stretch>
            <a:fillRect/>
          </a:stretch>
        </p:blipFill>
        <p:spPr>
          <a:xfrm>
            <a:off x="2926435" y="4270342"/>
            <a:ext cx="2122895" cy="2041558"/>
          </a:xfrm>
          <a:prstGeom prst="rect">
            <a:avLst/>
          </a:prstGeom>
        </p:spPr>
      </p:pic>
      <p:pic>
        <p:nvPicPr>
          <p:cNvPr id="5" name="Picture 4">
            <a:extLst>
              <a:ext uri="{FF2B5EF4-FFF2-40B4-BE49-F238E27FC236}">
                <a16:creationId xmlns:a16="http://schemas.microsoft.com/office/drawing/2014/main" id="{AA5C900A-3D04-F22E-4B1B-EA04B13B3CE1}"/>
              </a:ext>
            </a:extLst>
          </p:cNvPr>
          <p:cNvPicPr>
            <a:picLocks noChangeAspect="1"/>
          </p:cNvPicPr>
          <p:nvPr/>
        </p:nvPicPr>
        <p:blipFill>
          <a:blip r:embed="rId4"/>
          <a:stretch>
            <a:fillRect/>
          </a:stretch>
        </p:blipFill>
        <p:spPr>
          <a:xfrm>
            <a:off x="6944593" y="4270341"/>
            <a:ext cx="2114761" cy="2041558"/>
          </a:xfrm>
          <a:prstGeom prst="rect">
            <a:avLst/>
          </a:prstGeom>
        </p:spPr>
      </p:pic>
      <p:sp>
        <p:nvSpPr>
          <p:cNvPr id="6" name="TextBox 5">
            <a:extLst>
              <a:ext uri="{FF2B5EF4-FFF2-40B4-BE49-F238E27FC236}">
                <a16:creationId xmlns:a16="http://schemas.microsoft.com/office/drawing/2014/main" id="{12FF02F0-9D3C-2BF5-9EBA-941D736B4F4A}"/>
              </a:ext>
            </a:extLst>
          </p:cNvPr>
          <p:cNvSpPr txBox="1"/>
          <p:nvPr/>
        </p:nvSpPr>
        <p:spPr>
          <a:xfrm>
            <a:off x="3224920" y="6311899"/>
            <a:ext cx="1370183" cy="369332"/>
          </a:xfrm>
          <a:prstGeom prst="rect">
            <a:avLst/>
          </a:prstGeom>
          <a:noFill/>
        </p:spPr>
        <p:txBody>
          <a:bodyPr wrap="none" rtlCol="0">
            <a:spAutoFit/>
          </a:bodyPr>
          <a:lstStyle/>
          <a:p>
            <a:r>
              <a:rPr lang="en-US" dirty="0">
                <a:latin typeface="Berlin Sans FB" panose="020E0602020502020306" pitchFamily="34" charset="0"/>
              </a:rPr>
              <a:t>Python 2.7.*</a:t>
            </a:r>
          </a:p>
        </p:txBody>
      </p:sp>
      <p:sp>
        <p:nvSpPr>
          <p:cNvPr id="7" name="TextBox 6">
            <a:extLst>
              <a:ext uri="{FF2B5EF4-FFF2-40B4-BE49-F238E27FC236}">
                <a16:creationId xmlns:a16="http://schemas.microsoft.com/office/drawing/2014/main" id="{8BE7A2A3-64A5-528B-D7E6-A07C9A1CCAA2}"/>
              </a:ext>
            </a:extLst>
          </p:cNvPr>
          <p:cNvSpPr txBox="1"/>
          <p:nvPr/>
        </p:nvSpPr>
        <p:spPr>
          <a:xfrm>
            <a:off x="7239708" y="6311899"/>
            <a:ext cx="1190903" cy="369332"/>
          </a:xfrm>
          <a:prstGeom prst="rect">
            <a:avLst/>
          </a:prstGeom>
          <a:noFill/>
        </p:spPr>
        <p:txBody>
          <a:bodyPr wrap="none" rtlCol="0">
            <a:spAutoFit/>
          </a:bodyPr>
          <a:lstStyle/>
          <a:p>
            <a:r>
              <a:rPr lang="en-US" dirty="0">
                <a:latin typeface="Berlin Sans FB" panose="020E0602020502020306" pitchFamily="34" charset="0"/>
              </a:rPr>
              <a:t>Python</a:t>
            </a:r>
            <a:r>
              <a:rPr lang="en-US" dirty="0"/>
              <a:t> 3</a:t>
            </a:r>
            <a:r>
              <a:rPr lang="ru-RU" dirty="0"/>
              <a:t>.*</a:t>
            </a:r>
            <a:endParaRPr lang="en-US" dirty="0"/>
          </a:p>
        </p:txBody>
      </p:sp>
    </p:spTree>
    <p:extLst>
      <p:ext uri="{BB962C8B-B14F-4D97-AF65-F5344CB8AC3E}">
        <p14:creationId xmlns:p14="http://schemas.microsoft.com/office/powerpoint/2010/main" val="3871218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299D6-A265-479A-F1AC-7CD900E7ED3D}"/>
              </a:ext>
            </a:extLst>
          </p:cNvPr>
          <p:cNvSpPr>
            <a:spLocks noGrp="1"/>
          </p:cNvSpPr>
          <p:nvPr>
            <p:ph type="title"/>
          </p:nvPr>
        </p:nvSpPr>
        <p:spPr/>
        <p:txBody>
          <a:bodyPr/>
          <a:lstStyle/>
          <a:p>
            <a:r>
              <a:rPr lang="en-US" dirty="0"/>
              <a:t>Environment for development</a:t>
            </a:r>
            <a:endParaRPr lang="ru-RU" dirty="0"/>
          </a:p>
        </p:txBody>
      </p:sp>
      <p:sp>
        <p:nvSpPr>
          <p:cNvPr id="3" name="Content Placeholder 2">
            <a:extLst>
              <a:ext uri="{FF2B5EF4-FFF2-40B4-BE49-F238E27FC236}">
                <a16:creationId xmlns:a16="http://schemas.microsoft.com/office/drawing/2014/main" id="{41651EE6-4E6A-F923-5785-BF2F8BF9F113}"/>
              </a:ext>
            </a:extLst>
          </p:cNvPr>
          <p:cNvSpPr>
            <a:spLocks noGrp="1"/>
          </p:cNvSpPr>
          <p:nvPr>
            <p:ph idx="1"/>
          </p:nvPr>
        </p:nvSpPr>
        <p:spPr/>
        <p:txBody>
          <a:bodyPr/>
          <a:lstStyle/>
          <a:p>
            <a:r>
              <a:rPr lang="en-US" dirty="0"/>
              <a:t>Side development kits:</a:t>
            </a:r>
          </a:p>
          <a:p>
            <a:pPr lvl="1"/>
            <a:r>
              <a:rPr lang="en-US" dirty="0"/>
              <a:t>Web resource – www.pythonanywhere.com </a:t>
            </a:r>
          </a:p>
          <a:p>
            <a:pPr lvl="2"/>
            <a:r>
              <a:rPr lang="en-US" dirty="0"/>
              <a:t>Free server with some limited space</a:t>
            </a:r>
          </a:p>
          <a:p>
            <a:pPr lvl="1"/>
            <a:r>
              <a:rPr lang="en-US" dirty="0"/>
              <a:t>PyCharm - https://www.jetbrains.com/pycharm/ </a:t>
            </a:r>
          </a:p>
          <a:p>
            <a:pPr lvl="2"/>
            <a:r>
              <a:rPr lang="en-US" dirty="0"/>
              <a:t>For the professional purposes, “kind of”</a:t>
            </a:r>
          </a:p>
          <a:p>
            <a:pPr lvl="1"/>
            <a:r>
              <a:rPr lang="en-US" dirty="0" err="1"/>
              <a:t>Jupyter</a:t>
            </a:r>
            <a:r>
              <a:rPr lang="en-US" dirty="0"/>
              <a:t> Notebook - http://jupyter.org/ </a:t>
            </a:r>
          </a:p>
          <a:p>
            <a:pPr lvl="2"/>
            <a:r>
              <a:rPr lang="en-US" dirty="0"/>
              <a:t>Useful notebook to start a local server and keep your scripts</a:t>
            </a:r>
          </a:p>
          <a:p>
            <a:pPr lvl="1"/>
            <a:r>
              <a:rPr lang="en-US" dirty="0"/>
              <a:t>Google </a:t>
            </a:r>
            <a:r>
              <a:rPr lang="en-US" dirty="0" err="1"/>
              <a:t>Colab</a:t>
            </a:r>
            <a:r>
              <a:rPr lang="en-US" dirty="0"/>
              <a:t> - </a:t>
            </a:r>
            <a:r>
              <a:rPr lang="en-US" dirty="0">
                <a:hlinkClick r:id="rId2"/>
              </a:rPr>
              <a:t>https://colab.google/</a:t>
            </a:r>
            <a:endParaRPr lang="en-US" dirty="0"/>
          </a:p>
          <a:p>
            <a:pPr lvl="2"/>
            <a:r>
              <a:rPr lang="en-US" dirty="0" err="1"/>
              <a:t>Jupyter</a:t>
            </a:r>
            <a:r>
              <a:rPr lang="en-US" dirty="0"/>
              <a:t> notebook server by google.</a:t>
            </a:r>
          </a:p>
          <a:p>
            <a:endParaRPr lang="ru-RU" dirty="0"/>
          </a:p>
        </p:txBody>
      </p:sp>
    </p:spTree>
    <p:extLst>
      <p:ext uri="{BB962C8B-B14F-4D97-AF65-F5344CB8AC3E}">
        <p14:creationId xmlns:p14="http://schemas.microsoft.com/office/powerpoint/2010/main" val="2940857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4C4D022-80FE-C86B-E186-06FB33359602}"/>
              </a:ext>
            </a:extLst>
          </p:cNvPr>
          <p:cNvSpPr>
            <a:spLocks noGrp="1"/>
          </p:cNvSpPr>
          <p:nvPr>
            <p:ph type="title"/>
          </p:nvPr>
        </p:nvSpPr>
        <p:spPr/>
        <p:txBody>
          <a:bodyPr/>
          <a:lstStyle/>
          <a:p>
            <a:r>
              <a:rPr lang="en-US" dirty="0"/>
              <a:t>Environments</a:t>
            </a:r>
          </a:p>
        </p:txBody>
      </p:sp>
      <p:pic>
        <p:nvPicPr>
          <p:cNvPr id="11" name="Объект 10" descr="Изображение выглядит как текст, снимок экрана, Шрифт, черный&#10;&#10;Содержимое, созданное искусственным интеллектом, может быть неверным.">
            <a:extLst>
              <a:ext uri="{FF2B5EF4-FFF2-40B4-BE49-F238E27FC236}">
                <a16:creationId xmlns:a16="http://schemas.microsoft.com/office/drawing/2014/main" id="{365C8672-9BD5-346B-D066-445B91D87E4B}"/>
              </a:ext>
            </a:extLst>
          </p:cNvPr>
          <p:cNvPicPr>
            <a:picLocks noGrp="1" noChangeAspect="1"/>
          </p:cNvPicPr>
          <p:nvPr>
            <p:ph idx="1"/>
          </p:nvPr>
        </p:nvPicPr>
        <p:blipFill>
          <a:blip r:embed="rId2"/>
          <a:stretch>
            <a:fillRect/>
          </a:stretch>
        </p:blipFill>
        <p:spPr>
          <a:xfrm>
            <a:off x="2437889" y="4270815"/>
            <a:ext cx="7533248" cy="2000530"/>
          </a:xfrm>
          <a:prstGeom prst="rect">
            <a:avLst/>
          </a:prstGeom>
        </p:spPr>
      </p:pic>
      <p:pic>
        <p:nvPicPr>
          <p:cNvPr id="4" name="Picture 3">
            <a:extLst>
              <a:ext uri="{FF2B5EF4-FFF2-40B4-BE49-F238E27FC236}">
                <a16:creationId xmlns:a16="http://schemas.microsoft.com/office/drawing/2014/main" id="{9EED0D5B-E31D-988E-53E6-6ADD73BF26C7}"/>
              </a:ext>
            </a:extLst>
          </p:cNvPr>
          <p:cNvPicPr>
            <a:picLocks noChangeAspect="1"/>
          </p:cNvPicPr>
          <p:nvPr/>
        </p:nvPicPr>
        <p:blipFill>
          <a:blip r:embed="rId3"/>
          <a:stretch>
            <a:fillRect/>
          </a:stretch>
        </p:blipFill>
        <p:spPr>
          <a:xfrm>
            <a:off x="2437889" y="1523762"/>
            <a:ext cx="7316221" cy="2000529"/>
          </a:xfrm>
          <a:prstGeom prst="rect">
            <a:avLst/>
          </a:prstGeom>
        </p:spPr>
      </p:pic>
    </p:spTree>
    <p:extLst>
      <p:ext uri="{BB962C8B-B14F-4D97-AF65-F5344CB8AC3E}">
        <p14:creationId xmlns:p14="http://schemas.microsoft.com/office/powerpoint/2010/main" val="1321587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A557F66-0CCD-60C3-803F-6CD49A79F15C}"/>
              </a:ext>
            </a:extLst>
          </p:cNvPr>
          <p:cNvSpPr>
            <a:spLocks noGrp="1"/>
          </p:cNvSpPr>
          <p:nvPr>
            <p:ph type="title"/>
          </p:nvPr>
        </p:nvSpPr>
        <p:spPr/>
        <p:txBody>
          <a:bodyPr/>
          <a:lstStyle/>
          <a:p>
            <a:r>
              <a:rPr lang="en-US" dirty="0"/>
              <a:t>Environments 2</a:t>
            </a:r>
          </a:p>
        </p:txBody>
      </p:sp>
      <p:pic>
        <p:nvPicPr>
          <p:cNvPr id="5" name="Объект 4" descr="Изображение выглядит как снимок экрана, программное обеспечение, Мультимедийное программное обеспечение, текст">
            <a:extLst>
              <a:ext uri="{FF2B5EF4-FFF2-40B4-BE49-F238E27FC236}">
                <a16:creationId xmlns:a16="http://schemas.microsoft.com/office/drawing/2014/main" id="{2B4F7B79-B235-0548-E72A-AA24E5F2FAE9}"/>
              </a:ext>
            </a:extLst>
          </p:cNvPr>
          <p:cNvPicPr>
            <a:picLocks noGrp="1" noChangeAspect="1"/>
          </p:cNvPicPr>
          <p:nvPr>
            <p:ph idx="1"/>
          </p:nvPr>
        </p:nvPicPr>
        <p:blipFill>
          <a:blip r:embed="rId2"/>
          <a:stretch>
            <a:fillRect/>
          </a:stretch>
        </p:blipFill>
        <p:spPr>
          <a:xfrm>
            <a:off x="1209369" y="1397468"/>
            <a:ext cx="9773262" cy="5207652"/>
          </a:xfrm>
          <a:prstGeom prst="rect">
            <a:avLst/>
          </a:prstGeom>
        </p:spPr>
      </p:pic>
    </p:spTree>
    <p:extLst>
      <p:ext uri="{BB962C8B-B14F-4D97-AF65-F5344CB8AC3E}">
        <p14:creationId xmlns:p14="http://schemas.microsoft.com/office/powerpoint/2010/main" val="242628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FA0E2-91A1-F88F-2F45-35FFDEF653E9}"/>
              </a:ext>
            </a:extLst>
          </p:cNvPr>
          <p:cNvSpPr>
            <a:spLocks noGrp="1"/>
          </p:cNvSpPr>
          <p:nvPr>
            <p:ph type="title"/>
          </p:nvPr>
        </p:nvSpPr>
        <p:spPr/>
        <p:txBody>
          <a:bodyPr/>
          <a:lstStyle/>
          <a:p>
            <a:r>
              <a:rPr lang="en-US" dirty="0"/>
              <a:t>Built in instruments and pip</a:t>
            </a:r>
            <a:endParaRPr lang="ru-RU" dirty="0"/>
          </a:p>
        </p:txBody>
      </p:sp>
      <p:sp>
        <p:nvSpPr>
          <p:cNvPr id="3" name="Content Placeholder 2">
            <a:extLst>
              <a:ext uri="{FF2B5EF4-FFF2-40B4-BE49-F238E27FC236}">
                <a16:creationId xmlns:a16="http://schemas.microsoft.com/office/drawing/2014/main" id="{7C484D3E-432F-834A-13F4-1D46055DA1F1}"/>
              </a:ext>
            </a:extLst>
          </p:cNvPr>
          <p:cNvSpPr>
            <a:spLocks noGrp="1"/>
          </p:cNvSpPr>
          <p:nvPr>
            <p:ph idx="1"/>
          </p:nvPr>
        </p:nvSpPr>
        <p:spPr/>
        <p:txBody>
          <a:bodyPr/>
          <a:lstStyle/>
          <a:p>
            <a:r>
              <a:rPr lang="en-US" dirty="0">
                <a:hlinkClick r:id="rId2"/>
              </a:rPr>
              <a:t>https://docs.python.org/3.12/library/functions.html</a:t>
            </a:r>
            <a:endParaRPr lang="en-US" dirty="0"/>
          </a:p>
          <a:p>
            <a:endParaRPr lang="en-US" dirty="0"/>
          </a:p>
          <a:p>
            <a:r>
              <a:rPr lang="en-US" dirty="0"/>
              <a:t>pip is the tool to install</a:t>
            </a:r>
            <a:br>
              <a:rPr lang="en-US" dirty="0"/>
            </a:br>
            <a:r>
              <a:rPr lang="en-US" dirty="0"/>
              <a:t>new libraries to your </a:t>
            </a:r>
            <a:br>
              <a:rPr lang="en-US" dirty="0"/>
            </a:br>
            <a:r>
              <a:rPr lang="en-US" dirty="0"/>
              <a:t>existing python </a:t>
            </a:r>
            <a:br>
              <a:rPr lang="en-US" dirty="0"/>
            </a:br>
            <a:r>
              <a:rPr lang="en-US" dirty="0"/>
              <a:t>environment		 </a:t>
            </a:r>
          </a:p>
          <a:p>
            <a:endParaRPr lang="ru-RU" dirty="0"/>
          </a:p>
        </p:txBody>
      </p:sp>
      <p:pic>
        <p:nvPicPr>
          <p:cNvPr id="5" name="Picture 4">
            <a:extLst>
              <a:ext uri="{FF2B5EF4-FFF2-40B4-BE49-F238E27FC236}">
                <a16:creationId xmlns:a16="http://schemas.microsoft.com/office/drawing/2014/main" id="{D943C040-8103-06D2-1FF6-F5A98F6A5A90}"/>
              </a:ext>
            </a:extLst>
          </p:cNvPr>
          <p:cNvPicPr>
            <a:picLocks noChangeAspect="1"/>
          </p:cNvPicPr>
          <p:nvPr/>
        </p:nvPicPr>
        <p:blipFill>
          <a:blip r:embed="rId3"/>
          <a:stretch>
            <a:fillRect/>
          </a:stretch>
        </p:blipFill>
        <p:spPr>
          <a:xfrm>
            <a:off x="7036904" y="2238471"/>
            <a:ext cx="3626493" cy="4329454"/>
          </a:xfrm>
          <a:prstGeom prst="rect">
            <a:avLst/>
          </a:prstGeom>
        </p:spPr>
      </p:pic>
    </p:spTree>
    <p:extLst>
      <p:ext uri="{BB962C8B-B14F-4D97-AF65-F5344CB8AC3E}">
        <p14:creationId xmlns:p14="http://schemas.microsoft.com/office/powerpoint/2010/main" val="1100112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8B1E-2840-6992-0D46-DEC2F3EAE9ED}"/>
              </a:ext>
            </a:extLst>
          </p:cNvPr>
          <p:cNvSpPr>
            <a:spLocks noGrp="1"/>
          </p:cNvSpPr>
          <p:nvPr>
            <p:ph type="title"/>
          </p:nvPr>
        </p:nvSpPr>
        <p:spPr/>
        <p:txBody>
          <a:bodyPr/>
          <a:lstStyle/>
          <a:p>
            <a:r>
              <a:rPr lang="en-US" dirty="0"/>
              <a:t>Useful links</a:t>
            </a:r>
            <a:endParaRPr lang="ru-RU" dirty="0"/>
          </a:p>
        </p:txBody>
      </p:sp>
      <p:sp>
        <p:nvSpPr>
          <p:cNvPr id="3" name="Content Placeholder 2">
            <a:extLst>
              <a:ext uri="{FF2B5EF4-FFF2-40B4-BE49-F238E27FC236}">
                <a16:creationId xmlns:a16="http://schemas.microsoft.com/office/drawing/2014/main" id="{D0EE50AE-9526-200C-072B-4773C437D0B4}"/>
              </a:ext>
            </a:extLst>
          </p:cNvPr>
          <p:cNvSpPr>
            <a:spLocks noGrp="1"/>
          </p:cNvSpPr>
          <p:nvPr>
            <p:ph idx="1"/>
          </p:nvPr>
        </p:nvSpPr>
        <p:spPr/>
        <p:txBody>
          <a:bodyPr/>
          <a:lstStyle/>
          <a:p>
            <a:r>
              <a:rPr lang="en-US" dirty="0"/>
              <a:t>Check these web resources if you are interested (I hope you are</a:t>
            </a:r>
            <a:r>
              <a:rPr lang="en-US" dirty="0">
                <a:hlinkClick r:id="rId2"/>
              </a:rPr>
              <a:t>):</a:t>
            </a:r>
          </a:p>
          <a:p>
            <a:pPr lvl="1"/>
            <a:r>
              <a:rPr lang="en-US" dirty="0">
                <a:hlinkClick r:id="rId2"/>
              </a:rPr>
              <a:t>www.google.com</a:t>
            </a:r>
            <a:endParaRPr lang="en-US" dirty="0"/>
          </a:p>
          <a:p>
            <a:pPr lvl="1"/>
            <a:r>
              <a:rPr lang="en-US" dirty="0">
                <a:hlinkClick r:id="rId3"/>
              </a:rPr>
              <a:t>www.python.org</a:t>
            </a:r>
            <a:endParaRPr lang="en-US" dirty="0"/>
          </a:p>
          <a:p>
            <a:pPr lvl="1"/>
            <a:r>
              <a:rPr lang="en-US" dirty="0">
                <a:hlinkClick r:id="rId4"/>
              </a:rPr>
              <a:t>https://codingbat.com/python</a:t>
            </a:r>
            <a:endParaRPr lang="en-US" dirty="0"/>
          </a:p>
          <a:p>
            <a:pPr lvl="1"/>
            <a:r>
              <a:rPr lang="en-US" dirty="0">
                <a:hlinkClick r:id="rId5"/>
              </a:rPr>
              <a:t>https://www.practicepython.org/</a:t>
            </a:r>
            <a:endParaRPr lang="en-US" dirty="0"/>
          </a:p>
          <a:p>
            <a:endParaRPr lang="en-US" dirty="0"/>
          </a:p>
        </p:txBody>
      </p:sp>
    </p:spTree>
    <p:extLst>
      <p:ext uri="{BB962C8B-B14F-4D97-AF65-F5344CB8AC3E}">
        <p14:creationId xmlns:p14="http://schemas.microsoft.com/office/powerpoint/2010/main" val="949917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4586F9-5B8C-2B8B-2EF9-99A989762CEA}"/>
              </a:ext>
            </a:extLst>
          </p:cNvPr>
          <p:cNvSpPr>
            <a:spLocks noGrp="1"/>
          </p:cNvSpPr>
          <p:nvPr>
            <p:ph type="title"/>
          </p:nvPr>
        </p:nvSpPr>
        <p:spPr/>
        <p:txBody>
          <a:bodyPr/>
          <a:lstStyle/>
          <a:p>
            <a:r>
              <a:rPr lang="en-US" dirty="0"/>
              <a:t>Python Syntax</a:t>
            </a:r>
          </a:p>
        </p:txBody>
      </p:sp>
      <p:sp>
        <p:nvSpPr>
          <p:cNvPr id="3" name="Объект 2">
            <a:extLst>
              <a:ext uri="{FF2B5EF4-FFF2-40B4-BE49-F238E27FC236}">
                <a16:creationId xmlns:a16="http://schemas.microsoft.com/office/drawing/2014/main" id="{AC652B0B-01E7-D948-6BF9-124A643195CB}"/>
              </a:ext>
            </a:extLst>
          </p:cNvPr>
          <p:cNvSpPr>
            <a:spLocks noGrp="1"/>
          </p:cNvSpPr>
          <p:nvPr>
            <p:ph idx="1"/>
          </p:nvPr>
        </p:nvSpPr>
        <p:spPr/>
        <p:txBody>
          <a:bodyPr/>
          <a:lstStyle/>
          <a:p>
            <a:pPr>
              <a:buNone/>
            </a:pPr>
            <a:r>
              <a:rPr lang="en-US" sz="2800" dirty="0">
                <a:solidFill>
                  <a:srgbClr val="BCBEC4"/>
                </a:solidFill>
                <a:effectLst/>
                <a:latin typeface="JetBrains Mono"/>
              </a:rPr>
              <a:t>   a = </a:t>
            </a:r>
            <a:r>
              <a:rPr lang="en-US" sz="2800" dirty="0">
                <a:solidFill>
                  <a:srgbClr val="2AACB8"/>
                </a:solidFill>
                <a:effectLst/>
                <a:latin typeface="JetBrains Mono"/>
              </a:rPr>
              <a:t>1</a:t>
            </a:r>
            <a:br>
              <a:rPr lang="en-US" sz="2800" dirty="0">
                <a:solidFill>
                  <a:srgbClr val="2AACB8"/>
                </a:solidFill>
                <a:effectLst/>
                <a:latin typeface="JetBrains Mono"/>
              </a:rPr>
            </a:br>
            <a:r>
              <a:rPr lang="en-US" sz="2800" dirty="0">
                <a:solidFill>
                  <a:srgbClr val="BCBEC4"/>
                </a:solidFill>
                <a:effectLst/>
                <a:latin typeface="JetBrains Mono"/>
              </a:rPr>
              <a:t>b = </a:t>
            </a:r>
            <a:r>
              <a:rPr lang="en-US" sz="2800" dirty="0">
                <a:solidFill>
                  <a:srgbClr val="2AACB8"/>
                </a:solidFill>
                <a:effectLst/>
                <a:latin typeface="JetBrains Mono"/>
              </a:rPr>
              <a:t>1.2</a:t>
            </a:r>
            <a:br>
              <a:rPr lang="en-US" sz="2800" dirty="0">
                <a:solidFill>
                  <a:srgbClr val="2AACB8"/>
                </a:solidFill>
                <a:effectLst/>
                <a:latin typeface="JetBrains Mono"/>
              </a:rPr>
            </a:br>
            <a:r>
              <a:rPr lang="en-US" sz="2800" dirty="0">
                <a:solidFill>
                  <a:srgbClr val="BCBEC4"/>
                </a:solidFill>
                <a:effectLst/>
                <a:latin typeface="JetBrains Mono"/>
              </a:rPr>
              <a:t>c = </a:t>
            </a:r>
            <a:r>
              <a:rPr lang="en-US" sz="2800" dirty="0">
                <a:solidFill>
                  <a:srgbClr val="6AAB73"/>
                </a:solidFill>
                <a:effectLst/>
                <a:latin typeface="JetBrains Mono"/>
              </a:rPr>
              <a:t>"hello"</a:t>
            </a:r>
            <a:br>
              <a:rPr lang="en-US" sz="2800" dirty="0">
                <a:solidFill>
                  <a:srgbClr val="6AAB73"/>
                </a:solidFill>
                <a:effectLst/>
                <a:latin typeface="JetBrains Mono"/>
              </a:rPr>
            </a:br>
            <a:br>
              <a:rPr lang="en-US" sz="2800" dirty="0">
                <a:solidFill>
                  <a:srgbClr val="6AAB73"/>
                </a:solidFill>
                <a:effectLst/>
                <a:latin typeface="JetBrains Mono"/>
              </a:rPr>
            </a:br>
            <a:r>
              <a:rPr lang="en-US" sz="2800" dirty="0">
                <a:solidFill>
                  <a:srgbClr val="8888C6"/>
                </a:solidFill>
                <a:effectLst/>
                <a:latin typeface="JetBrains Mono"/>
              </a:rPr>
              <a:t>print </a:t>
            </a:r>
            <a:r>
              <a:rPr lang="en-US" sz="2800" dirty="0">
                <a:solidFill>
                  <a:srgbClr val="BCBEC4"/>
                </a:solidFill>
                <a:effectLst/>
                <a:latin typeface="JetBrains Mono"/>
              </a:rPr>
              <a:t>(</a:t>
            </a:r>
            <a:r>
              <a:rPr lang="en-US" sz="2800" dirty="0">
                <a:solidFill>
                  <a:srgbClr val="6AAB73"/>
                </a:solidFill>
                <a:effectLst/>
                <a:latin typeface="JetBrains Mono"/>
              </a:rPr>
              <a:t>"Hello World"</a:t>
            </a:r>
            <a:r>
              <a:rPr lang="en-US" sz="2800" dirty="0">
                <a:solidFill>
                  <a:srgbClr val="BCBEC4"/>
                </a:solidFill>
                <a:effectLst/>
                <a:latin typeface="JetBrains Mono"/>
              </a:rPr>
              <a:t>)</a:t>
            </a:r>
            <a:br>
              <a:rPr lang="en-US" sz="2800" dirty="0">
                <a:solidFill>
                  <a:srgbClr val="BCBEC4"/>
                </a:solidFill>
                <a:effectLst/>
                <a:latin typeface="JetBrains Mono"/>
              </a:rPr>
            </a:br>
            <a:br>
              <a:rPr lang="en-US" sz="2800" dirty="0">
                <a:solidFill>
                  <a:srgbClr val="BCBEC4"/>
                </a:solidFill>
                <a:effectLst/>
                <a:latin typeface="JetBrains Mono"/>
              </a:rPr>
            </a:br>
            <a:r>
              <a:rPr lang="en-US" sz="2800" dirty="0">
                <a:solidFill>
                  <a:srgbClr val="8888C6"/>
                </a:solidFill>
                <a:effectLst/>
                <a:latin typeface="JetBrains Mono"/>
              </a:rPr>
              <a:t>print</a:t>
            </a:r>
            <a:r>
              <a:rPr lang="en-US" sz="2800" dirty="0">
                <a:solidFill>
                  <a:srgbClr val="BCBEC4"/>
                </a:solidFill>
                <a:effectLst/>
                <a:latin typeface="JetBrains Mono"/>
              </a:rPr>
              <a:t>(a), </a:t>
            </a:r>
            <a:r>
              <a:rPr lang="en-US" sz="2800" dirty="0">
                <a:solidFill>
                  <a:srgbClr val="8888C6"/>
                </a:solidFill>
                <a:effectLst/>
                <a:latin typeface="JetBrains Mono"/>
              </a:rPr>
              <a:t>print</a:t>
            </a:r>
            <a:r>
              <a:rPr lang="en-US" sz="2800" dirty="0">
                <a:solidFill>
                  <a:srgbClr val="BCBEC4"/>
                </a:solidFill>
                <a:effectLst/>
                <a:latin typeface="JetBrains Mono"/>
              </a:rPr>
              <a:t>(b), </a:t>
            </a:r>
            <a:r>
              <a:rPr lang="en-US" sz="2800" dirty="0">
                <a:solidFill>
                  <a:srgbClr val="8888C6"/>
                </a:solidFill>
                <a:effectLst/>
                <a:latin typeface="JetBrains Mono"/>
              </a:rPr>
              <a:t>print</a:t>
            </a:r>
            <a:r>
              <a:rPr lang="en-US" sz="2800" dirty="0">
                <a:solidFill>
                  <a:srgbClr val="BCBEC4"/>
                </a:solidFill>
                <a:effectLst/>
                <a:latin typeface="JetBrains Mono"/>
              </a:rPr>
              <a:t>(c)</a:t>
            </a:r>
            <a:br>
              <a:rPr lang="en-US" sz="2800" dirty="0">
                <a:solidFill>
                  <a:srgbClr val="BCBEC4"/>
                </a:solidFill>
                <a:effectLst/>
                <a:latin typeface="JetBrains Mono"/>
              </a:rPr>
            </a:br>
            <a:r>
              <a:rPr lang="en-US" sz="2800" dirty="0">
                <a:solidFill>
                  <a:srgbClr val="8888C6"/>
                </a:solidFill>
                <a:effectLst/>
                <a:latin typeface="JetBrains Mono"/>
              </a:rPr>
              <a:t>print</a:t>
            </a:r>
            <a:r>
              <a:rPr lang="en-US" sz="2800" dirty="0">
                <a:solidFill>
                  <a:srgbClr val="BCBEC4"/>
                </a:solidFill>
                <a:effectLst/>
                <a:latin typeface="JetBrains Mono"/>
              </a:rPr>
              <a:t>(</a:t>
            </a:r>
            <a:r>
              <a:rPr lang="en-US" sz="2800" dirty="0">
                <a:solidFill>
                  <a:srgbClr val="8888C6"/>
                </a:solidFill>
                <a:effectLst/>
                <a:latin typeface="JetBrains Mono"/>
              </a:rPr>
              <a:t>type</a:t>
            </a:r>
            <a:r>
              <a:rPr lang="en-US" sz="2800" dirty="0">
                <a:solidFill>
                  <a:srgbClr val="BCBEC4"/>
                </a:solidFill>
                <a:effectLst/>
                <a:latin typeface="JetBrains Mono"/>
              </a:rPr>
              <a:t>(a), </a:t>
            </a:r>
            <a:r>
              <a:rPr lang="en-US" sz="2800" dirty="0">
                <a:solidFill>
                  <a:srgbClr val="8888C6"/>
                </a:solidFill>
                <a:effectLst/>
                <a:latin typeface="JetBrains Mono"/>
              </a:rPr>
              <a:t>type</a:t>
            </a:r>
            <a:r>
              <a:rPr lang="en-US" sz="2800" dirty="0">
                <a:solidFill>
                  <a:srgbClr val="BCBEC4"/>
                </a:solidFill>
                <a:effectLst/>
                <a:latin typeface="JetBrains Mono"/>
              </a:rPr>
              <a:t>(b), </a:t>
            </a:r>
            <a:r>
              <a:rPr lang="en-US" sz="2800" dirty="0">
                <a:solidFill>
                  <a:srgbClr val="8888C6"/>
                </a:solidFill>
                <a:effectLst/>
                <a:latin typeface="JetBrains Mono"/>
              </a:rPr>
              <a:t>type</a:t>
            </a:r>
            <a:r>
              <a:rPr lang="en-US" sz="2800" dirty="0">
                <a:solidFill>
                  <a:srgbClr val="BCBEC4"/>
                </a:solidFill>
                <a:effectLst/>
                <a:latin typeface="JetBrains Mono"/>
              </a:rPr>
              <a:t>(c))</a:t>
            </a:r>
          </a:p>
          <a:p>
            <a:endParaRPr lang="en-US" dirty="0"/>
          </a:p>
        </p:txBody>
      </p:sp>
    </p:spTree>
    <p:extLst>
      <p:ext uri="{BB962C8B-B14F-4D97-AF65-F5344CB8AC3E}">
        <p14:creationId xmlns:p14="http://schemas.microsoft.com/office/powerpoint/2010/main" val="33082775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A2D4EDD-7B86-2125-B94A-5C16A5B48570}"/>
              </a:ext>
            </a:extLst>
          </p:cNvPr>
          <p:cNvSpPr>
            <a:spLocks noGrp="1"/>
          </p:cNvSpPr>
          <p:nvPr>
            <p:ph type="title"/>
          </p:nvPr>
        </p:nvSpPr>
        <p:spPr/>
        <p:txBody>
          <a:bodyPr/>
          <a:lstStyle/>
          <a:p>
            <a:r>
              <a:rPr lang="en-US" dirty="0"/>
              <a:t>Python Indentation</a:t>
            </a:r>
          </a:p>
        </p:txBody>
      </p:sp>
      <p:sp>
        <p:nvSpPr>
          <p:cNvPr id="3" name="Объект 2">
            <a:extLst>
              <a:ext uri="{FF2B5EF4-FFF2-40B4-BE49-F238E27FC236}">
                <a16:creationId xmlns:a16="http://schemas.microsoft.com/office/drawing/2014/main" id="{8D11E013-C1EC-5C1B-2050-0FA98D759376}"/>
              </a:ext>
            </a:extLst>
          </p:cNvPr>
          <p:cNvSpPr>
            <a:spLocks noGrp="1"/>
          </p:cNvSpPr>
          <p:nvPr>
            <p:ph idx="1"/>
          </p:nvPr>
        </p:nvSpPr>
        <p:spPr/>
        <p:txBody>
          <a:bodyPr/>
          <a:lstStyle/>
          <a:p>
            <a:r>
              <a:rPr lang="en-US" dirty="0"/>
              <a:t>Indentation refers to the spaces at the beginning of a code line.</a:t>
            </a:r>
          </a:p>
          <a:p>
            <a:r>
              <a:rPr lang="en-US" dirty="0"/>
              <a:t>Where in other programming languages the indentation in code is for readability only, the indentation in Python is very important.</a:t>
            </a:r>
          </a:p>
          <a:p>
            <a:r>
              <a:rPr lang="en-US" dirty="0"/>
              <a:t>Python uses indentation to indicate a block of code.</a:t>
            </a:r>
          </a:p>
          <a:p>
            <a:endParaRPr lang="en-US" dirty="0"/>
          </a:p>
        </p:txBody>
      </p:sp>
      <p:pic>
        <p:nvPicPr>
          <p:cNvPr id="5" name="Рисунок 4" descr="Изображение выглядит как текст, снимок экрана, Шрифт, часы&#10;&#10;Содержимое, созданное искусственным интеллектом, может быть неверным.">
            <a:extLst>
              <a:ext uri="{FF2B5EF4-FFF2-40B4-BE49-F238E27FC236}">
                <a16:creationId xmlns:a16="http://schemas.microsoft.com/office/drawing/2014/main" id="{D7F1DA33-0377-7A8F-8816-9DDD6A3976EF}"/>
              </a:ext>
            </a:extLst>
          </p:cNvPr>
          <p:cNvPicPr>
            <a:picLocks noChangeAspect="1"/>
          </p:cNvPicPr>
          <p:nvPr/>
        </p:nvPicPr>
        <p:blipFill>
          <a:blip r:embed="rId2"/>
          <a:stretch>
            <a:fillRect/>
          </a:stretch>
        </p:blipFill>
        <p:spPr>
          <a:xfrm>
            <a:off x="1157503" y="4001294"/>
            <a:ext cx="3505689" cy="1533739"/>
          </a:xfrm>
          <a:prstGeom prst="rect">
            <a:avLst/>
          </a:prstGeom>
        </p:spPr>
      </p:pic>
    </p:spTree>
    <p:extLst>
      <p:ext uri="{BB962C8B-B14F-4D97-AF65-F5344CB8AC3E}">
        <p14:creationId xmlns:p14="http://schemas.microsoft.com/office/powerpoint/2010/main" val="1402821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48EDAB7-E820-9C4D-9291-E22613F77FBA}"/>
              </a:ext>
            </a:extLst>
          </p:cNvPr>
          <p:cNvSpPr>
            <a:spLocks noGrp="1"/>
          </p:cNvSpPr>
          <p:nvPr>
            <p:ph type="title"/>
          </p:nvPr>
        </p:nvSpPr>
        <p:spPr/>
        <p:txBody>
          <a:bodyPr/>
          <a:lstStyle/>
          <a:p>
            <a:r>
              <a:rPr lang="en-US" dirty="0"/>
              <a:t>Python Statements</a:t>
            </a:r>
          </a:p>
        </p:txBody>
      </p:sp>
      <p:sp>
        <p:nvSpPr>
          <p:cNvPr id="3" name="Объект 2">
            <a:extLst>
              <a:ext uri="{FF2B5EF4-FFF2-40B4-BE49-F238E27FC236}">
                <a16:creationId xmlns:a16="http://schemas.microsoft.com/office/drawing/2014/main" id="{E304EE4C-A447-8FB9-185C-6FC14E979132}"/>
              </a:ext>
            </a:extLst>
          </p:cNvPr>
          <p:cNvSpPr>
            <a:spLocks noGrp="1"/>
          </p:cNvSpPr>
          <p:nvPr>
            <p:ph idx="1"/>
          </p:nvPr>
        </p:nvSpPr>
        <p:spPr/>
        <p:txBody>
          <a:bodyPr>
            <a:normAutofit fontScale="92500"/>
          </a:bodyPr>
          <a:lstStyle/>
          <a:p>
            <a:r>
              <a:rPr lang="en-US" b="1" dirty="0"/>
              <a:t>Statements</a:t>
            </a:r>
          </a:p>
          <a:p>
            <a:r>
              <a:rPr lang="en-US" dirty="0"/>
              <a:t>A </a:t>
            </a:r>
            <a:r>
              <a:rPr lang="en-US" b="1" dirty="0"/>
              <a:t>computer program</a:t>
            </a:r>
            <a:r>
              <a:rPr lang="en-US" dirty="0"/>
              <a:t> is a list of "instructions" to be "executed" by a computer.</a:t>
            </a:r>
          </a:p>
          <a:p>
            <a:r>
              <a:rPr lang="en-US" dirty="0"/>
              <a:t>In a programming language, these programming instructions are called </a:t>
            </a:r>
            <a:r>
              <a:rPr lang="en-US" b="1" dirty="0"/>
              <a:t>statements</a:t>
            </a:r>
            <a:r>
              <a:rPr lang="en-US" dirty="0"/>
              <a:t>.</a:t>
            </a:r>
          </a:p>
          <a:p>
            <a:r>
              <a:rPr lang="en-US" dirty="0"/>
              <a:t>The following statement prints the text "Python is fun!" to the screen:</a:t>
            </a:r>
          </a:p>
          <a:p>
            <a:pPr>
              <a:buNone/>
            </a:pPr>
            <a:r>
              <a:rPr lang="en-US" dirty="0">
                <a:solidFill>
                  <a:srgbClr val="005CC5"/>
                </a:solidFill>
                <a:effectLst/>
              </a:rPr>
              <a:t>	print</a:t>
            </a:r>
            <a:r>
              <a:rPr lang="en-US" dirty="0">
                <a:solidFill>
                  <a:srgbClr val="000000"/>
                </a:solidFill>
                <a:effectLst/>
              </a:rPr>
              <a:t>(</a:t>
            </a:r>
            <a:r>
              <a:rPr lang="en-US" dirty="0">
                <a:solidFill>
                  <a:srgbClr val="008000"/>
                </a:solidFill>
                <a:effectLst/>
              </a:rPr>
              <a:t>"Python is fun!"</a:t>
            </a:r>
            <a:r>
              <a:rPr lang="en-US" dirty="0">
                <a:solidFill>
                  <a:srgbClr val="000000"/>
                </a:solidFill>
                <a:effectLst/>
              </a:rPr>
              <a:t>) </a:t>
            </a:r>
          </a:p>
          <a:p>
            <a:pPr>
              <a:buNone/>
            </a:pPr>
            <a:r>
              <a:rPr lang="en-US" dirty="0"/>
              <a:t>	In Python, a statement usually ends when the line ends. You do not need to use a semicolon (;) like in many other programming languages (for example, Java or C).</a:t>
            </a:r>
          </a:p>
          <a:p>
            <a:pPr marL="0" indent="0">
              <a:buNone/>
            </a:pPr>
            <a:endParaRPr lang="en-US" dirty="0"/>
          </a:p>
        </p:txBody>
      </p:sp>
    </p:spTree>
    <p:extLst>
      <p:ext uri="{BB962C8B-B14F-4D97-AF65-F5344CB8AC3E}">
        <p14:creationId xmlns:p14="http://schemas.microsoft.com/office/powerpoint/2010/main" val="80696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C67CDC3-2A1E-2CE9-DEF4-97C8EE444C4F}"/>
              </a:ext>
            </a:extLst>
          </p:cNvPr>
          <p:cNvSpPr>
            <a:spLocks noGrp="1"/>
          </p:cNvSpPr>
          <p:nvPr>
            <p:ph type="title"/>
          </p:nvPr>
        </p:nvSpPr>
        <p:spPr/>
        <p:txBody>
          <a:bodyPr/>
          <a:lstStyle/>
          <a:p>
            <a:r>
              <a:rPr lang="en-US" dirty="0" err="1"/>
              <a:t>MultiStatements</a:t>
            </a:r>
            <a:endParaRPr lang="en-US" dirty="0"/>
          </a:p>
        </p:txBody>
      </p:sp>
      <p:sp>
        <p:nvSpPr>
          <p:cNvPr id="3" name="Объект 2">
            <a:extLst>
              <a:ext uri="{FF2B5EF4-FFF2-40B4-BE49-F238E27FC236}">
                <a16:creationId xmlns:a16="http://schemas.microsoft.com/office/drawing/2014/main" id="{B4D4F90D-57B2-9D47-6DB6-1E2063DF78D4}"/>
              </a:ext>
            </a:extLst>
          </p:cNvPr>
          <p:cNvSpPr>
            <a:spLocks noGrp="1"/>
          </p:cNvSpPr>
          <p:nvPr>
            <p:ph idx="1"/>
          </p:nvPr>
        </p:nvSpPr>
        <p:spPr/>
        <p:txBody>
          <a:bodyPr/>
          <a:lstStyle/>
          <a:p>
            <a:r>
              <a:rPr lang="en-US" dirty="0"/>
              <a:t>Most Python programs contain many statements.</a:t>
            </a:r>
          </a:p>
          <a:p>
            <a:r>
              <a:rPr lang="en-US" dirty="0"/>
              <a:t>The statements are executed one by one, in the same order as they are written:</a:t>
            </a:r>
          </a:p>
          <a:p>
            <a:r>
              <a:rPr lang="en-US" dirty="0">
                <a:solidFill>
                  <a:srgbClr val="005CC5"/>
                </a:solidFill>
                <a:effectLst/>
              </a:rPr>
              <a:t>print</a:t>
            </a:r>
            <a:r>
              <a:rPr lang="en-US" dirty="0">
                <a:solidFill>
                  <a:srgbClr val="000000"/>
                </a:solidFill>
                <a:effectLst/>
              </a:rPr>
              <a:t>(</a:t>
            </a:r>
            <a:r>
              <a:rPr lang="en-US" dirty="0">
                <a:solidFill>
                  <a:srgbClr val="008000"/>
                </a:solidFill>
                <a:effectLst/>
              </a:rPr>
              <a:t>"Hello World!"</a:t>
            </a:r>
            <a:r>
              <a:rPr lang="en-US" dirty="0">
                <a:solidFill>
                  <a:srgbClr val="000000"/>
                </a:solidFill>
                <a:effectLst/>
              </a:rPr>
              <a:t>)</a:t>
            </a:r>
            <a:br>
              <a:rPr lang="en-US" dirty="0">
                <a:solidFill>
                  <a:srgbClr val="000000"/>
                </a:solidFill>
                <a:effectLst/>
              </a:rPr>
            </a:br>
            <a:r>
              <a:rPr lang="en-US" dirty="0">
                <a:solidFill>
                  <a:srgbClr val="005CC5"/>
                </a:solidFill>
                <a:effectLst/>
              </a:rPr>
              <a:t>print</a:t>
            </a:r>
            <a:r>
              <a:rPr lang="en-US" dirty="0">
                <a:solidFill>
                  <a:srgbClr val="000000"/>
                </a:solidFill>
                <a:effectLst/>
              </a:rPr>
              <a:t>(</a:t>
            </a:r>
            <a:r>
              <a:rPr lang="en-US" dirty="0">
                <a:solidFill>
                  <a:srgbClr val="008000"/>
                </a:solidFill>
                <a:effectLst/>
              </a:rPr>
              <a:t>"Have a good day."</a:t>
            </a:r>
            <a:r>
              <a:rPr lang="en-US" dirty="0">
                <a:solidFill>
                  <a:srgbClr val="000000"/>
                </a:solidFill>
                <a:effectLst/>
              </a:rPr>
              <a:t>)</a:t>
            </a:r>
            <a:br>
              <a:rPr lang="en-US" dirty="0">
                <a:solidFill>
                  <a:srgbClr val="000000"/>
                </a:solidFill>
              </a:rPr>
            </a:br>
            <a:r>
              <a:rPr lang="en-US" dirty="0">
                <a:solidFill>
                  <a:srgbClr val="005CC5"/>
                </a:solidFill>
                <a:effectLst/>
              </a:rPr>
              <a:t>print</a:t>
            </a:r>
            <a:r>
              <a:rPr lang="en-US" dirty="0">
                <a:solidFill>
                  <a:srgbClr val="000000"/>
                </a:solidFill>
                <a:effectLst/>
              </a:rPr>
              <a:t>(</a:t>
            </a:r>
            <a:r>
              <a:rPr lang="en-US" dirty="0">
                <a:solidFill>
                  <a:srgbClr val="008000"/>
                </a:solidFill>
                <a:effectLst/>
              </a:rPr>
              <a:t>"</a:t>
            </a:r>
            <a:r>
              <a:rPr lang="en-US" dirty="0" err="1">
                <a:solidFill>
                  <a:srgbClr val="008000"/>
                </a:solidFill>
                <a:effectLst/>
              </a:rPr>
              <a:t>Konnichiwa</a:t>
            </a:r>
            <a:r>
              <a:rPr lang="en-US" dirty="0">
                <a:solidFill>
                  <a:srgbClr val="008000"/>
                </a:solidFill>
                <a:effectLst/>
              </a:rPr>
              <a:t>!"</a:t>
            </a:r>
            <a:r>
              <a:rPr lang="en-US" dirty="0">
                <a:solidFill>
                  <a:srgbClr val="000000"/>
                </a:solidFill>
                <a:effectLst/>
              </a:rPr>
              <a:t>)</a:t>
            </a:r>
          </a:p>
          <a:p>
            <a:endParaRPr lang="en-US" dirty="0"/>
          </a:p>
        </p:txBody>
      </p:sp>
    </p:spTree>
    <p:extLst>
      <p:ext uri="{BB962C8B-B14F-4D97-AF65-F5344CB8AC3E}">
        <p14:creationId xmlns:p14="http://schemas.microsoft.com/office/powerpoint/2010/main" val="10270984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1A4AB7C-3478-2386-9948-5512F9A21069}"/>
              </a:ext>
            </a:extLst>
          </p:cNvPr>
          <p:cNvSpPr>
            <a:spLocks noGrp="1"/>
          </p:cNvSpPr>
          <p:nvPr>
            <p:ph type="title"/>
          </p:nvPr>
        </p:nvSpPr>
        <p:spPr/>
        <p:txBody>
          <a:bodyPr/>
          <a:lstStyle/>
          <a:p>
            <a:r>
              <a:rPr lang="en-US" dirty="0"/>
              <a:t>Semicolons</a:t>
            </a:r>
          </a:p>
        </p:txBody>
      </p:sp>
      <p:sp>
        <p:nvSpPr>
          <p:cNvPr id="3" name="Объект 2">
            <a:extLst>
              <a:ext uri="{FF2B5EF4-FFF2-40B4-BE49-F238E27FC236}">
                <a16:creationId xmlns:a16="http://schemas.microsoft.com/office/drawing/2014/main" id="{D715C0F8-0D3C-86DE-89A1-46D29E370434}"/>
              </a:ext>
            </a:extLst>
          </p:cNvPr>
          <p:cNvSpPr>
            <a:spLocks noGrp="1"/>
          </p:cNvSpPr>
          <p:nvPr>
            <p:ph idx="1"/>
          </p:nvPr>
        </p:nvSpPr>
        <p:spPr/>
        <p:txBody>
          <a:bodyPr/>
          <a:lstStyle/>
          <a:p>
            <a:r>
              <a:rPr lang="en-US" dirty="0"/>
              <a:t>Semicolons are optional in Python. You can write multiple statements on one line by separating them with ; but this is rarely used because it makes it hard to read:</a:t>
            </a:r>
          </a:p>
          <a:p>
            <a:pPr>
              <a:buNone/>
            </a:pPr>
            <a:r>
              <a:rPr lang="en-US" dirty="0">
                <a:solidFill>
                  <a:srgbClr val="005CC5"/>
                </a:solidFill>
                <a:effectLst/>
              </a:rPr>
              <a:t>print</a:t>
            </a:r>
            <a:r>
              <a:rPr lang="en-US" dirty="0">
                <a:solidFill>
                  <a:srgbClr val="000000"/>
                </a:solidFill>
                <a:effectLst/>
              </a:rPr>
              <a:t>(</a:t>
            </a:r>
            <a:r>
              <a:rPr lang="en-US" dirty="0">
                <a:solidFill>
                  <a:srgbClr val="008000"/>
                </a:solidFill>
                <a:effectLst/>
              </a:rPr>
              <a:t>"Hello"</a:t>
            </a:r>
            <a:r>
              <a:rPr lang="en-US" dirty="0">
                <a:solidFill>
                  <a:srgbClr val="000000"/>
                </a:solidFill>
                <a:effectLst/>
              </a:rPr>
              <a:t>); </a:t>
            </a:r>
            <a:r>
              <a:rPr lang="en-US" dirty="0">
                <a:solidFill>
                  <a:srgbClr val="005CC5"/>
                </a:solidFill>
                <a:effectLst/>
              </a:rPr>
              <a:t>print</a:t>
            </a:r>
            <a:r>
              <a:rPr lang="en-US" dirty="0">
                <a:solidFill>
                  <a:srgbClr val="000000"/>
                </a:solidFill>
                <a:effectLst/>
              </a:rPr>
              <a:t>(</a:t>
            </a:r>
            <a:r>
              <a:rPr lang="en-US" dirty="0">
                <a:solidFill>
                  <a:srgbClr val="008000"/>
                </a:solidFill>
                <a:effectLst/>
              </a:rPr>
              <a:t>"How are you?"</a:t>
            </a:r>
            <a:r>
              <a:rPr lang="en-US" dirty="0">
                <a:solidFill>
                  <a:srgbClr val="000000"/>
                </a:solidFill>
                <a:effectLst/>
              </a:rPr>
              <a:t>); </a:t>
            </a:r>
            <a:r>
              <a:rPr lang="en-US" dirty="0">
                <a:solidFill>
                  <a:srgbClr val="005CC5"/>
                </a:solidFill>
                <a:effectLst/>
              </a:rPr>
              <a:t>print</a:t>
            </a:r>
            <a:r>
              <a:rPr lang="en-US" dirty="0">
                <a:solidFill>
                  <a:srgbClr val="000000"/>
                </a:solidFill>
                <a:effectLst/>
              </a:rPr>
              <a:t>(</a:t>
            </a:r>
            <a:r>
              <a:rPr lang="en-US" dirty="0">
                <a:solidFill>
                  <a:srgbClr val="008000"/>
                </a:solidFill>
                <a:effectLst/>
              </a:rPr>
              <a:t>"Bye bye!"</a:t>
            </a:r>
            <a:r>
              <a:rPr lang="en-US" dirty="0">
                <a:solidFill>
                  <a:srgbClr val="000000"/>
                </a:solidFill>
                <a:effectLst/>
              </a:rPr>
              <a:t>) </a:t>
            </a:r>
            <a:endParaRPr lang="en-US" dirty="0"/>
          </a:p>
          <a:p>
            <a:r>
              <a:rPr lang="en-US" dirty="0"/>
              <a:t>However, if you put two statements on the same line without a separator (newline or ;), Python will give an error:</a:t>
            </a:r>
          </a:p>
          <a:p>
            <a:pPr>
              <a:buNone/>
            </a:pPr>
            <a:r>
              <a:rPr lang="en-US" dirty="0">
                <a:solidFill>
                  <a:srgbClr val="005CC5"/>
                </a:solidFill>
                <a:effectLst/>
              </a:rPr>
              <a:t>print</a:t>
            </a:r>
            <a:r>
              <a:rPr lang="en-US" dirty="0">
                <a:solidFill>
                  <a:srgbClr val="000000"/>
                </a:solidFill>
                <a:effectLst/>
              </a:rPr>
              <a:t>(</a:t>
            </a:r>
            <a:r>
              <a:rPr lang="en-US" dirty="0">
                <a:solidFill>
                  <a:srgbClr val="008000"/>
                </a:solidFill>
                <a:effectLst/>
              </a:rPr>
              <a:t>"Python is fun!"</a:t>
            </a:r>
            <a:r>
              <a:rPr lang="en-US" dirty="0">
                <a:solidFill>
                  <a:srgbClr val="000000"/>
                </a:solidFill>
                <a:effectLst/>
              </a:rPr>
              <a:t>) </a:t>
            </a:r>
            <a:r>
              <a:rPr lang="en-US" dirty="0">
                <a:solidFill>
                  <a:srgbClr val="005CC5"/>
                </a:solidFill>
                <a:effectLst/>
              </a:rPr>
              <a:t>print</a:t>
            </a:r>
            <a:r>
              <a:rPr lang="en-US" dirty="0">
                <a:solidFill>
                  <a:srgbClr val="000000"/>
                </a:solidFill>
                <a:effectLst/>
              </a:rPr>
              <a:t>(</a:t>
            </a:r>
            <a:r>
              <a:rPr lang="en-US" dirty="0">
                <a:solidFill>
                  <a:srgbClr val="008000"/>
                </a:solidFill>
                <a:effectLst/>
              </a:rPr>
              <a:t>"Really!"</a:t>
            </a:r>
            <a:r>
              <a:rPr lang="en-US" dirty="0">
                <a:solidFill>
                  <a:srgbClr val="000000"/>
                </a:solidFill>
                <a:effectLst/>
              </a:rPr>
              <a:t>) </a:t>
            </a:r>
          </a:p>
          <a:p>
            <a:pPr>
              <a:buNone/>
            </a:pPr>
            <a:r>
              <a:rPr lang="en-US" dirty="0" err="1">
                <a:solidFill>
                  <a:srgbClr val="000000"/>
                </a:solidFill>
                <a:effectLst/>
              </a:rPr>
              <a:t>SyntaxError</a:t>
            </a:r>
            <a:r>
              <a:rPr lang="en-US" dirty="0">
                <a:solidFill>
                  <a:srgbClr val="000000"/>
                </a:solidFill>
                <a:effectLst/>
              </a:rPr>
              <a:t>: invalid syntax</a:t>
            </a:r>
          </a:p>
          <a:p>
            <a:pPr>
              <a:buNone/>
            </a:pPr>
            <a:endParaRPr lang="en-US" dirty="0"/>
          </a:p>
          <a:p>
            <a:endParaRPr lang="en-US" dirty="0"/>
          </a:p>
        </p:txBody>
      </p:sp>
    </p:spTree>
    <p:extLst>
      <p:ext uri="{BB962C8B-B14F-4D97-AF65-F5344CB8AC3E}">
        <p14:creationId xmlns:p14="http://schemas.microsoft.com/office/powerpoint/2010/main" val="5213624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EA9E5-8B2A-B428-9F17-5B862A31FCC4}"/>
              </a:ext>
            </a:extLst>
          </p:cNvPr>
          <p:cNvSpPr>
            <a:spLocks noGrp="1"/>
          </p:cNvSpPr>
          <p:nvPr>
            <p:ph type="title"/>
          </p:nvPr>
        </p:nvSpPr>
        <p:spPr/>
        <p:txBody>
          <a:bodyPr/>
          <a:lstStyle/>
          <a:p>
            <a:r>
              <a:rPr lang="en-US" dirty="0"/>
              <a:t>print()</a:t>
            </a:r>
            <a:endParaRPr lang="ru-RU" dirty="0"/>
          </a:p>
        </p:txBody>
      </p:sp>
      <p:sp>
        <p:nvSpPr>
          <p:cNvPr id="3" name="Content Placeholder 2">
            <a:extLst>
              <a:ext uri="{FF2B5EF4-FFF2-40B4-BE49-F238E27FC236}">
                <a16:creationId xmlns:a16="http://schemas.microsoft.com/office/drawing/2014/main" id="{34E3EE1F-E2C6-D00D-4533-E2D16738C570}"/>
              </a:ext>
            </a:extLst>
          </p:cNvPr>
          <p:cNvSpPr>
            <a:spLocks noGrp="1"/>
          </p:cNvSpPr>
          <p:nvPr>
            <p:ph idx="1"/>
          </p:nvPr>
        </p:nvSpPr>
        <p:spPr/>
        <p:txBody>
          <a:bodyPr>
            <a:normAutofit/>
          </a:bodyPr>
          <a:lstStyle/>
          <a:p>
            <a:r>
              <a:rPr lang="en-US" dirty="0"/>
              <a:t>Probably, the most common function that you (will) use in Python.</a:t>
            </a:r>
          </a:p>
          <a:p>
            <a:r>
              <a:rPr lang="en-US" dirty="0"/>
              <a:t>Built-In function in Python.</a:t>
            </a:r>
          </a:p>
          <a:p>
            <a:pPr lvl="1"/>
            <a:r>
              <a:rPr lang="en-US" dirty="0"/>
              <a:t>print “Some Text” – python 2.*.*</a:t>
            </a:r>
          </a:p>
          <a:p>
            <a:pPr lvl="1"/>
            <a:r>
              <a:rPr lang="en-US" dirty="0"/>
              <a:t>print(“Another Text”) – python 3.*.*</a:t>
            </a:r>
          </a:p>
          <a:p>
            <a:r>
              <a:rPr lang="en-US" dirty="0"/>
              <a:t>Arguments: </a:t>
            </a:r>
          </a:p>
          <a:p>
            <a:pPr lvl="1"/>
            <a:r>
              <a:rPr lang="en-US" dirty="0"/>
              <a:t>print(*object, </a:t>
            </a:r>
            <a:r>
              <a:rPr lang="en-US" dirty="0" err="1"/>
              <a:t>sep</a:t>
            </a:r>
            <a:r>
              <a:rPr lang="en-US" dirty="0"/>
              <a:t>=“”, end='\n', file=</a:t>
            </a:r>
            <a:r>
              <a:rPr lang="en-US" dirty="0" err="1"/>
              <a:t>sys.stdout</a:t>
            </a:r>
            <a:r>
              <a:rPr lang="en-US" dirty="0"/>
              <a:t>, flush=False)</a:t>
            </a:r>
          </a:p>
          <a:p>
            <a:r>
              <a:rPr lang="en-US" dirty="0"/>
              <a:t>Example:</a:t>
            </a:r>
          </a:p>
          <a:p>
            <a:pPr lvl="1"/>
            <a:r>
              <a:rPr lang="en-US" dirty="0"/>
              <a:t>print(“Can someone lend me”, “2 million dollars”, </a:t>
            </a:r>
            <a:r>
              <a:rPr lang="en-US" dirty="0" err="1"/>
              <a:t>sep</a:t>
            </a:r>
            <a:r>
              <a:rPr lang="en-US" dirty="0"/>
              <a:t>=“PLEASE”, end=“?!”)</a:t>
            </a:r>
          </a:p>
          <a:p>
            <a:endParaRPr lang="ru-RU" dirty="0"/>
          </a:p>
        </p:txBody>
      </p:sp>
    </p:spTree>
    <p:extLst>
      <p:ext uri="{BB962C8B-B14F-4D97-AF65-F5344CB8AC3E}">
        <p14:creationId xmlns:p14="http://schemas.microsoft.com/office/powerpoint/2010/main" val="2933078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4B3B1A-2CB5-DE07-87C0-4D93A63C3012}"/>
              </a:ext>
            </a:extLst>
          </p:cNvPr>
          <p:cNvSpPr>
            <a:spLocks noGrp="1"/>
          </p:cNvSpPr>
          <p:nvPr>
            <p:ph type="title"/>
          </p:nvPr>
        </p:nvSpPr>
        <p:spPr/>
        <p:txBody>
          <a:bodyPr/>
          <a:lstStyle/>
          <a:p>
            <a:r>
              <a:rPr lang="en-US" dirty="0"/>
              <a:t>Output formatting</a:t>
            </a:r>
          </a:p>
        </p:txBody>
      </p:sp>
      <p:sp>
        <p:nvSpPr>
          <p:cNvPr id="3" name="Объект 2">
            <a:extLst>
              <a:ext uri="{FF2B5EF4-FFF2-40B4-BE49-F238E27FC236}">
                <a16:creationId xmlns:a16="http://schemas.microsoft.com/office/drawing/2014/main" id="{14BD3167-5567-76B1-3B1B-1D4D75354184}"/>
              </a:ext>
            </a:extLst>
          </p:cNvPr>
          <p:cNvSpPr>
            <a:spLocks noGrp="1"/>
          </p:cNvSpPr>
          <p:nvPr>
            <p:ph idx="1"/>
          </p:nvPr>
        </p:nvSpPr>
        <p:spPr/>
        <p:txBody>
          <a:bodyPr/>
          <a:lstStyle/>
          <a:p>
            <a:r>
              <a:rPr lang="en-US" dirty="0"/>
              <a:t>You can customize your output.</a:t>
            </a:r>
          </a:p>
          <a:p>
            <a:r>
              <a:rPr lang="en-US" dirty="0"/>
              <a:t>So how can you do it?</a:t>
            </a:r>
          </a:p>
          <a:p>
            <a:r>
              <a:rPr lang="en-US" dirty="0"/>
              <a:t>Several ways to do it:</a:t>
            </a:r>
          </a:p>
          <a:p>
            <a:endParaRPr lang="en-US" dirty="0"/>
          </a:p>
          <a:p>
            <a:r>
              <a:rPr lang="en-US" dirty="0"/>
              <a:t>Example 1:</a:t>
            </a:r>
          </a:p>
          <a:p>
            <a:pPr lvl="1"/>
            <a:r>
              <a:rPr lang="en-US" dirty="0"/>
              <a:t>name = “</a:t>
            </a:r>
            <a:r>
              <a:rPr lang="en-US" dirty="0" err="1"/>
              <a:t>Reze</a:t>
            </a:r>
            <a:r>
              <a:rPr lang="en-US" dirty="0"/>
              <a:t>”</a:t>
            </a:r>
          </a:p>
          <a:p>
            <a:pPr lvl="1"/>
            <a:r>
              <a:rPr lang="en-US" dirty="0"/>
              <a:t>print(“My name is %s” % name)</a:t>
            </a:r>
          </a:p>
          <a:p>
            <a:endParaRPr lang="en-US" dirty="0"/>
          </a:p>
        </p:txBody>
      </p:sp>
    </p:spTree>
    <p:extLst>
      <p:ext uri="{BB962C8B-B14F-4D97-AF65-F5344CB8AC3E}">
        <p14:creationId xmlns:p14="http://schemas.microsoft.com/office/powerpoint/2010/main" val="16456697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96302-81D4-2F63-2003-E883DA5C9163}"/>
              </a:ext>
            </a:extLst>
          </p:cNvPr>
          <p:cNvSpPr>
            <a:spLocks noGrp="1"/>
          </p:cNvSpPr>
          <p:nvPr>
            <p:ph type="title"/>
          </p:nvPr>
        </p:nvSpPr>
        <p:spPr/>
        <p:txBody>
          <a:bodyPr/>
          <a:lstStyle/>
          <a:p>
            <a:r>
              <a:rPr lang="en-US" dirty="0"/>
              <a:t>Output formatting</a:t>
            </a:r>
            <a:endParaRPr lang="ru-RU" dirty="0"/>
          </a:p>
        </p:txBody>
      </p:sp>
      <p:sp>
        <p:nvSpPr>
          <p:cNvPr id="3" name="Content Placeholder 2">
            <a:extLst>
              <a:ext uri="{FF2B5EF4-FFF2-40B4-BE49-F238E27FC236}">
                <a16:creationId xmlns:a16="http://schemas.microsoft.com/office/drawing/2014/main" id="{DFE17EED-3704-211B-4BF2-ED84619073DF}"/>
              </a:ext>
            </a:extLst>
          </p:cNvPr>
          <p:cNvSpPr>
            <a:spLocks noGrp="1"/>
          </p:cNvSpPr>
          <p:nvPr>
            <p:ph idx="1"/>
          </p:nvPr>
        </p:nvSpPr>
        <p:spPr/>
        <p:txBody>
          <a:bodyPr/>
          <a:lstStyle/>
          <a:p>
            <a:r>
              <a:rPr lang="en-US" dirty="0"/>
              <a:t>Example 2:</a:t>
            </a:r>
          </a:p>
          <a:p>
            <a:pPr lvl="1"/>
            <a:r>
              <a:rPr lang="en-US" dirty="0"/>
              <a:t>name = “Gintoki”</a:t>
            </a:r>
          </a:p>
          <a:p>
            <a:pPr lvl="1"/>
            <a:r>
              <a:rPr lang="en-US" dirty="0"/>
              <a:t>surname = “Sakata”</a:t>
            </a:r>
          </a:p>
          <a:p>
            <a:pPr lvl="1"/>
            <a:r>
              <a:rPr lang="en-US" dirty="0"/>
              <a:t>print(“My full name is %s %s” % (surname, name))</a:t>
            </a:r>
          </a:p>
          <a:p>
            <a:r>
              <a:rPr lang="en-US" dirty="0"/>
              <a:t>Example 3:</a:t>
            </a:r>
          </a:p>
          <a:p>
            <a:pPr lvl="1"/>
            <a:r>
              <a:rPr lang="en-US" dirty="0"/>
              <a:t>a = 10</a:t>
            </a:r>
          </a:p>
          <a:p>
            <a:pPr lvl="1"/>
            <a:r>
              <a:rPr lang="en-US" dirty="0"/>
              <a:t>b = 10</a:t>
            </a:r>
          </a:p>
          <a:p>
            <a:pPr lvl="1"/>
            <a:r>
              <a:rPr lang="en-US" dirty="0"/>
              <a:t>print(“Sum of %</a:t>
            </a:r>
            <a:r>
              <a:rPr lang="en-US" dirty="0" err="1"/>
              <a:t>i</a:t>
            </a:r>
            <a:r>
              <a:rPr lang="en-US" dirty="0"/>
              <a:t> and %</a:t>
            </a:r>
            <a:r>
              <a:rPr lang="en-US" dirty="0" err="1"/>
              <a:t>i</a:t>
            </a:r>
            <a:r>
              <a:rPr lang="en-US" dirty="0"/>
              <a:t> is equal to “ % (</a:t>
            </a:r>
            <a:r>
              <a:rPr lang="en-US" dirty="0" err="1"/>
              <a:t>a,b</a:t>
            </a:r>
            <a:r>
              <a:rPr lang="en-US" dirty="0"/>
              <a:t>), </a:t>
            </a:r>
            <a:r>
              <a:rPr lang="en-US" dirty="0" err="1"/>
              <a:t>a+b</a:t>
            </a:r>
            <a:r>
              <a:rPr lang="en-US" dirty="0"/>
              <a:t>)</a:t>
            </a:r>
          </a:p>
          <a:p>
            <a:endParaRPr lang="en-US" dirty="0"/>
          </a:p>
          <a:p>
            <a:endParaRPr lang="ru-RU" dirty="0"/>
          </a:p>
        </p:txBody>
      </p:sp>
    </p:spTree>
    <p:extLst>
      <p:ext uri="{BB962C8B-B14F-4D97-AF65-F5344CB8AC3E}">
        <p14:creationId xmlns:p14="http://schemas.microsoft.com/office/powerpoint/2010/main" val="31478850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F806D-AEEF-C5B7-C28A-F4FA84F681B2}"/>
              </a:ext>
            </a:extLst>
          </p:cNvPr>
          <p:cNvSpPr>
            <a:spLocks noGrp="1"/>
          </p:cNvSpPr>
          <p:nvPr>
            <p:ph type="title"/>
          </p:nvPr>
        </p:nvSpPr>
        <p:spPr/>
        <p:txBody>
          <a:bodyPr/>
          <a:lstStyle/>
          <a:p>
            <a:r>
              <a:rPr lang="en-US" dirty="0"/>
              <a:t>Output formatting</a:t>
            </a:r>
            <a:endParaRPr lang="ru-RU" dirty="0"/>
          </a:p>
        </p:txBody>
      </p:sp>
      <p:sp>
        <p:nvSpPr>
          <p:cNvPr id="3" name="Content Placeholder 2">
            <a:extLst>
              <a:ext uri="{FF2B5EF4-FFF2-40B4-BE49-F238E27FC236}">
                <a16:creationId xmlns:a16="http://schemas.microsoft.com/office/drawing/2014/main" id="{0B55FB3E-87A9-B056-2840-C1B78958954F}"/>
              </a:ext>
            </a:extLst>
          </p:cNvPr>
          <p:cNvSpPr>
            <a:spLocks noGrp="1"/>
          </p:cNvSpPr>
          <p:nvPr>
            <p:ph idx="1"/>
          </p:nvPr>
        </p:nvSpPr>
        <p:spPr/>
        <p:txBody>
          <a:bodyPr>
            <a:normAutofit/>
          </a:bodyPr>
          <a:lstStyle/>
          <a:p>
            <a:r>
              <a:rPr lang="en-US" dirty="0"/>
              <a:t>Example 4:</a:t>
            </a:r>
          </a:p>
          <a:p>
            <a:r>
              <a:rPr lang="en-US" dirty="0"/>
              <a:t>.format(...) method</a:t>
            </a:r>
          </a:p>
          <a:p>
            <a:r>
              <a:rPr lang="en-US" dirty="0"/>
              <a:t>print(“You will {1} it useful, {0} </a:t>
            </a:r>
            <a:r>
              <a:rPr lang="en-US" dirty="0" err="1"/>
              <a:t>you?”.format</a:t>
            </a:r>
            <a:r>
              <a:rPr lang="en-US" dirty="0"/>
              <a:t>(“won't”, “find”))</a:t>
            </a:r>
          </a:p>
          <a:p>
            <a:r>
              <a:rPr lang="en-US" dirty="0"/>
              <a:t>Some keys in formatting for the %</a:t>
            </a:r>
          </a:p>
          <a:p>
            <a:pPr marL="0" indent="0">
              <a:buNone/>
            </a:pPr>
            <a:endParaRPr lang="en-US" dirty="0"/>
          </a:p>
          <a:p>
            <a:r>
              <a:rPr lang="en-US" dirty="0"/>
              <a:t>Full table is given in the next slide</a:t>
            </a:r>
          </a:p>
          <a:p>
            <a:endParaRPr lang="ru-RU" dirty="0"/>
          </a:p>
        </p:txBody>
      </p:sp>
    </p:spTree>
    <p:extLst>
      <p:ext uri="{BB962C8B-B14F-4D97-AF65-F5344CB8AC3E}">
        <p14:creationId xmlns:p14="http://schemas.microsoft.com/office/powerpoint/2010/main" val="511658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A64DF-12FF-D326-59E8-C288DE7D05D9}"/>
              </a:ext>
            </a:extLst>
          </p:cNvPr>
          <p:cNvSpPr>
            <a:spLocks noGrp="1"/>
          </p:cNvSpPr>
          <p:nvPr>
            <p:ph type="title"/>
          </p:nvPr>
        </p:nvSpPr>
        <p:spPr/>
        <p:txBody>
          <a:bodyPr/>
          <a:lstStyle/>
          <a:p>
            <a:r>
              <a:rPr lang="en-US" dirty="0"/>
              <a:t>Table of conversion using %</a:t>
            </a:r>
            <a:endParaRPr lang="ru-RU" dirty="0"/>
          </a:p>
        </p:txBody>
      </p:sp>
      <p:graphicFrame>
        <p:nvGraphicFramePr>
          <p:cNvPr id="4" name="Content Placeholder 3">
            <a:extLst>
              <a:ext uri="{FF2B5EF4-FFF2-40B4-BE49-F238E27FC236}">
                <a16:creationId xmlns:a16="http://schemas.microsoft.com/office/drawing/2014/main" id="{CBB04707-EBCD-4CCB-5C05-822081EA0DC0}"/>
              </a:ext>
            </a:extLst>
          </p:cNvPr>
          <p:cNvGraphicFramePr>
            <a:graphicFrameLocks noGrp="1"/>
          </p:cNvGraphicFramePr>
          <p:nvPr>
            <p:ph idx="1"/>
            <p:extLst>
              <p:ext uri="{D42A27DB-BD31-4B8C-83A1-F6EECF244321}">
                <p14:modId xmlns:p14="http://schemas.microsoft.com/office/powerpoint/2010/main" val="2083958275"/>
              </p:ext>
            </p:extLst>
          </p:nvPr>
        </p:nvGraphicFramePr>
        <p:xfrm>
          <a:off x="3081519" y="1355883"/>
          <a:ext cx="6028962" cy="5341322"/>
        </p:xfrm>
        <a:graphic>
          <a:graphicData uri="http://schemas.openxmlformats.org/drawingml/2006/table">
            <a:tbl>
              <a:tblPr>
                <a:tableStyleId>{FABFCF23-3B69-468F-B69F-88F6DE6A72F2}</a:tableStyleId>
              </a:tblPr>
              <a:tblGrid>
                <a:gridCol w="3014481">
                  <a:extLst>
                    <a:ext uri="{9D8B030D-6E8A-4147-A177-3AD203B41FA5}">
                      <a16:colId xmlns:a16="http://schemas.microsoft.com/office/drawing/2014/main" val="4086655850"/>
                    </a:ext>
                  </a:extLst>
                </a:gridCol>
                <a:gridCol w="3014481">
                  <a:extLst>
                    <a:ext uri="{9D8B030D-6E8A-4147-A177-3AD203B41FA5}">
                      <a16:colId xmlns:a16="http://schemas.microsoft.com/office/drawing/2014/main" val="3111313716"/>
                    </a:ext>
                  </a:extLst>
                </a:gridCol>
              </a:tblGrid>
              <a:tr h="209703">
                <a:tc>
                  <a:txBody>
                    <a:bodyPr/>
                    <a:lstStyle/>
                    <a:p>
                      <a:r>
                        <a:rPr lang="en-US" sz="1600" dirty="0">
                          <a:latin typeface="Berlin Sans FB" panose="020E0602020502020306" pitchFamily="34" charset="0"/>
                        </a:rPr>
                        <a:t>Conversion</a:t>
                      </a:r>
                    </a:p>
                  </a:txBody>
                  <a:tcPr marL="26213" marR="26213" marT="26213" marB="26213" anchor="ctr">
                    <a:solidFill>
                      <a:srgbClr val="92D050"/>
                    </a:solidFill>
                  </a:tcPr>
                </a:tc>
                <a:tc>
                  <a:txBody>
                    <a:bodyPr/>
                    <a:lstStyle/>
                    <a:p>
                      <a:r>
                        <a:rPr lang="en-US" sz="1600" dirty="0">
                          <a:latin typeface="Berlin Sans FB" panose="020E0602020502020306" pitchFamily="34" charset="0"/>
                        </a:rPr>
                        <a:t>Meaning</a:t>
                      </a:r>
                    </a:p>
                  </a:txBody>
                  <a:tcPr marL="26213" marR="26213" marT="26213" marB="26213" anchor="ctr">
                    <a:solidFill>
                      <a:srgbClr val="92D050"/>
                    </a:solidFill>
                  </a:tcPr>
                </a:tc>
                <a:extLst>
                  <a:ext uri="{0D108BD9-81ED-4DB2-BD59-A6C34878D82A}">
                    <a16:rowId xmlns:a16="http://schemas.microsoft.com/office/drawing/2014/main" val="3593517779"/>
                  </a:ext>
                </a:extLst>
              </a:tr>
              <a:tr h="209703">
                <a:tc>
                  <a:txBody>
                    <a:bodyPr/>
                    <a:lstStyle/>
                    <a:p>
                      <a:r>
                        <a:rPr lang="en-US" sz="1200" dirty="0">
                          <a:latin typeface="Berlin Sans FB" panose="020E0602020502020306" pitchFamily="34" charset="0"/>
                        </a:rPr>
                        <a:t>d</a:t>
                      </a:r>
                    </a:p>
                  </a:txBody>
                  <a:tcPr marL="26213" marR="26213" marT="26213" marB="26213" anchor="ctr"/>
                </a:tc>
                <a:tc>
                  <a:txBody>
                    <a:bodyPr/>
                    <a:lstStyle/>
                    <a:p>
                      <a:r>
                        <a:rPr lang="en-US" sz="1200">
                          <a:latin typeface="Berlin Sans FB" panose="020E0602020502020306" pitchFamily="34" charset="0"/>
                        </a:rPr>
                        <a:t>Signed integer decimal.</a:t>
                      </a:r>
                    </a:p>
                  </a:txBody>
                  <a:tcPr marL="26213" marR="26213" marT="26213" marB="26213" anchor="ctr"/>
                </a:tc>
                <a:extLst>
                  <a:ext uri="{0D108BD9-81ED-4DB2-BD59-A6C34878D82A}">
                    <a16:rowId xmlns:a16="http://schemas.microsoft.com/office/drawing/2014/main" val="1927957488"/>
                  </a:ext>
                </a:extLst>
              </a:tr>
              <a:tr h="209703">
                <a:tc>
                  <a:txBody>
                    <a:bodyPr/>
                    <a:lstStyle/>
                    <a:p>
                      <a:r>
                        <a:rPr lang="en-US" sz="1200" dirty="0" err="1">
                          <a:latin typeface="Berlin Sans FB" panose="020E0602020502020306" pitchFamily="34" charset="0"/>
                        </a:rPr>
                        <a:t>i</a:t>
                      </a:r>
                      <a:endParaRPr lang="en-US" sz="1200" dirty="0">
                        <a:latin typeface="Berlin Sans FB" panose="020E0602020502020306" pitchFamily="34" charset="0"/>
                      </a:endParaRPr>
                    </a:p>
                  </a:txBody>
                  <a:tcPr marL="26213" marR="26213" marT="26213" marB="26213" anchor="ctr"/>
                </a:tc>
                <a:tc>
                  <a:txBody>
                    <a:bodyPr/>
                    <a:lstStyle/>
                    <a:p>
                      <a:r>
                        <a:rPr lang="en-US" sz="1200" dirty="0">
                          <a:latin typeface="Berlin Sans FB" panose="020E0602020502020306" pitchFamily="34" charset="0"/>
                        </a:rPr>
                        <a:t>Signed integer decimal.</a:t>
                      </a:r>
                    </a:p>
                  </a:txBody>
                  <a:tcPr marL="26213" marR="26213" marT="26213" marB="26213" anchor="ctr"/>
                </a:tc>
                <a:extLst>
                  <a:ext uri="{0D108BD9-81ED-4DB2-BD59-A6C34878D82A}">
                    <a16:rowId xmlns:a16="http://schemas.microsoft.com/office/drawing/2014/main" val="3152064813"/>
                  </a:ext>
                </a:extLst>
              </a:tr>
              <a:tr h="209703">
                <a:tc>
                  <a:txBody>
                    <a:bodyPr/>
                    <a:lstStyle/>
                    <a:p>
                      <a:r>
                        <a:rPr lang="en-US" sz="1200">
                          <a:latin typeface="Berlin Sans FB" panose="020E0602020502020306" pitchFamily="34" charset="0"/>
                        </a:rPr>
                        <a:t>o</a:t>
                      </a:r>
                    </a:p>
                  </a:txBody>
                  <a:tcPr marL="26213" marR="26213" marT="26213" marB="26213" anchor="ctr"/>
                </a:tc>
                <a:tc>
                  <a:txBody>
                    <a:bodyPr/>
                    <a:lstStyle/>
                    <a:p>
                      <a:r>
                        <a:rPr lang="en-US" sz="1200">
                          <a:latin typeface="Berlin Sans FB" panose="020E0602020502020306" pitchFamily="34" charset="0"/>
                        </a:rPr>
                        <a:t>Unsigned octal.</a:t>
                      </a:r>
                    </a:p>
                  </a:txBody>
                  <a:tcPr marL="26213" marR="26213" marT="26213" marB="26213" anchor="ctr"/>
                </a:tc>
                <a:extLst>
                  <a:ext uri="{0D108BD9-81ED-4DB2-BD59-A6C34878D82A}">
                    <a16:rowId xmlns:a16="http://schemas.microsoft.com/office/drawing/2014/main" val="3879295368"/>
                  </a:ext>
                </a:extLst>
              </a:tr>
              <a:tr h="366980">
                <a:tc>
                  <a:txBody>
                    <a:bodyPr/>
                    <a:lstStyle/>
                    <a:p>
                      <a:r>
                        <a:rPr lang="en-US" sz="1200" dirty="0">
                          <a:latin typeface="Berlin Sans FB" panose="020E0602020502020306" pitchFamily="34" charset="0"/>
                        </a:rPr>
                        <a:t>u</a:t>
                      </a:r>
                    </a:p>
                  </a:txBody>
                  <a:tcPr marL="26213" marR="26213" marT="26213" marB="26213" anchor="ctr"/>
                </a:tc>
                <a:tc>
                  <a:txBody>
                    <a:bodyPr/>
                    <a:lstStyle/>
                    <a:p>
                      <a:r>
                        <a:rPr lang="en-US" sz="1200">
                          <a:latin typeface="Berlin Sans FB" panose="020E0602020502020306" pitchFamily="34" charset="0"/>
                        </a:rPr>
                        <a:t>Obsolete and equivalent to 'd', i.e. signed integer decimal.</a:t>
                      </a:r>
                    </a:p>
                  </a:txBody>
                  <a:tcPr marL="26213" marR="26213" marT="26213" marB="26213" anchor="ctr"/>
                </a:tc>
                <a:extLst>
                  <a:ext uri="{0D108BD9-81ED-4DB2-BD59-A6C34878D82A}">
                    <a16:rowId xmlns:a16="http://schemas.microsoft.com/office/drawing/2014/main" val="3637856990"/>
                  </a:ext>
                </a:extLst>
              </a:tr>
              <a:tr h="209703">
                <a:tc>
                  <a:txBody>
                    <a:bodyPr/>
                    <a:lstStyle/>
                    <a:p>
                      <a:r>
                        <a:rPr lang="en-US" sz="1200">
                          <a:latin typeface="Berlin Sans FB" panose="020E0602020502020306" pitchFamily="34" charset="0"/>
                        </a:rPr>
                        <a:t>x</a:t>
                      </a:r>
                    </a:p>
                  </a:txBody>
                  <a:tcPr marL="26213" marR="26213" marT="26213" marB="26213" anchor="ctr"/>
                </a:tc>
                <a:tc>
                  <a:txBody>
                    <a:bodyPr/>
                    <a:lstStyle/>
                    <a:p>
                      <a:r>
                        <a:rPr lang="en-US" sz="1200">
                          <a:latin typeface="Berlin Sans FB" panose="020E0602020502020306" pitchFamily="34" charset="0"/>
                        </a:rPr>
                        <a:t>Unsigned hexadecimal (lowercase).</a:t>
                      </a:r>
                    </a:p>
                  </a:txBody>
                  <a:tcPr marL="26213" marR="26213" marT="26213" marB="26213" anchor="ctr"/>
                </a:tc>
                <a:extLst>
                  <a:ext uri="{0D108BD9-81ED-4DB2-BD59-A6C34878D82A}">
                    <a16:rowId xmlns:a16="http://schemas.microsoft.com/office/drawing/2014/main" val="1458848350"/>
                  </a:ext>
                </a:extLst>
              </a:tr>
              <a:tr h="209703">
                <a:tc>
                  <a:txBody>
                    <a:bodyPr/>
                    <a:lstStyle/>
                    <a:p>
                      <a:r>
                        <a:rPr lang="en-US" sz="1200">
                          <a:latin typeface="Berlin Sans FB" panose="020E0602020502020306" pitchFamily="34" charset="0"/>
                        </a:rPr>
                        <a:t>X</a:t>
                      </a:r>
                    </a:p>
                  </a:txBody>
                  <a:tcPr marL="26213" marR="26213" marT="26213" marB="26213" anchor="ctr"/>
                </a:tc>
                <a:tc>
                  <a:txBody>
                    <a:bodyPr/>
                    <a:lstStyle/>
                    <a:p>
                      <a:r>
                        <a:rPr lang="en-US" sz="1200">
                          <a:latin typeface="Berlin Sans FB" panose="020E0602020502020306" pitchFamily="34" charset="0"/>
                        </a:rPr>
                        <a:t>Unsigned hexadecimal (uppercase).</a:t>
                      </a:r>
                    </a:p>
                  </a:txBody>
                  <a:tcPr marL="26213" marR="26213" marT="26213" marB="26213" anchor="ctr"/>
                </a:tc>
                <a:extLst>
                  <a:ext uri="{0D108BD9-81ED-4DB2-BD59-A6C34878D82A}">
                    <a16:rowId xmlns:a16="http://schemas.microsoft.com/office/drawing/2014/main" val="3007303010"/>
                  </a:ext>
                </a:extLst>
              </a:tr>
              <a:tr h="209703">
                <a:tc>
                  <a:txBody>
                    <a:bodyPr/>
                    <a:lstStyle/>
                    <a:p>
                      <a:r>
                        <a:rPr lang="en-US" sz="1200">
                          <a:latin typeface="Berlin Sans FB" panose="020E0602020502020306" pitchFamily="34" charset="0"/>
                        </a:rPr>
                        <a:t>e</a:t>
                      </a:r>
                    </a:p>
                  </a:txBody>
                  <a:tcPr marL="26213" marR="26213" marT="26213" marB="26213" anchor="ctr"/>
                </a:tc>
                <a:tc>
                  <a:txBody>
                    <a:bodyPr/>
                    <a:lstStyle/>
                    <a:p>
                      <a:r>
                        <a:rPr lang="en-US" sz="1200">
                          <a:latin typeface="Berlin Sans FB" panose="020E0602020502020306" pitchFamily="34" charset="0"/>
                        </a:rPr>
                        <a:t>Floating point exponential format (lowercase).</a:t>
                      </a:r>
                    </a:p>
                  </a:txBody>
                  <a:tcPr marL="26213" marR="26213" marT="26213" marB="26213" anchor="ctr"/>
                </a:tc>
                <a:extLst>
                  <a:ext uri="{0D108BD9-81ED-4DB2-BD59-A6C34878D82A}">
                    <a16:rowId xmlns:a16="http://schemas.microsoft.com/office/drawing/2014/main" val="2642697578"/>
                  </a:ext>
                </a:extLst>
              </a:tr>
              <a:tr h="209703">
                <a:tc>
                  <a:txBody>
                    <a:bodyPr/>
                    <a:lstStyle/>
                    <a:p>
                      <a:r>
                        <a:rPr lang="en-US" sz="1200">
                          <a:latin typeface="Berlin Sans FB" panose="020E0602020502020306" pitchFamily="34" charset="0"/>
                        </a:rPr>
                        <a:t>E</a:t>
                      </a:r>
                    </a:p>
                  </a:txBody>
                  <a:tcPr marL="26213" marR="26213" marT="26213" marB="26213" anchor="ctr"/>
                </a:tc>
                <a:tc>
                  <a:txBody>
                    <a:bodyPr/>
                    <a:lstStyle/>
                    <a:p>
                      <a:r>
                        <a:rPr lang="en-US" sz="1200">
                          <a:latin typeface="Berlin Sans FB" panose="020E0602020502020306" pitchFamily="34" charset="0"/>
                        </a:rPr>
                        <a:t>Floating point exponential format (uppercase).</a:t>
                      </a:r>
                    </a:p>
                  </a:txBody>
                  <a:tcPr marL="26213" marR="26213" marT="26213" marB="26213" anchor="ctr"/>
                </a:tc>
                <a:extLst>
                  <a:ext uri="{0D108BD9-81ED-4DB2-BD59-A6C34878D82A}">
                    <a16:rowId xmlns:a16="http://schemas.microsoft.com/office/drawing/2014/main" val="3733044706"/>
                  </a:ext>
                </a:extLst>
              </a:tr>
              <a:tr h="209703">
                <a:tc>
                  <a:txBody>
                    <a:bodyPr/>
                    <a:lstStyle/>
                    <a:p>
                      <a:r>
                        <a:rPr lang="en-US" sz="1200">
                          <a:latin typeface="Berlin Sans FB" panose="020E0602020502020306" pitchFamily="34" charset="0"/>
                        </a:rPr>
                        <a:t>f</a:t>
                      </a:r>
                    </a:p>
                  </a:txBody>
                  <a:tcPr marL="26213" marR="26213" marT="26213" marB="26213" anchor="ctr"/>
                </a:tc>
                <a:tc>
                  <a:txBody>
                    <a:bodyPr/>
                    <a:lstStyle/>
                    <a:p>
                      <a:r>
                        <a:rPr lang="en-US" sz="1200">
                          <a:latin typeface="Berlin Sans FB" panose="020E0602020502020306" pitchFamily="34" charset="0"/>
                        </a:rPr>
                        <a:t>Floating point decimal format.</a:t>
                      </a:r>
                    </a:p>
                  </a:txBody>
                  <a:tcPr marL="26213" marR="26213" marT="26213" marB="26213" anchor="ctr"/>
                </a:tc>
                <a:extLst>
                  <a:ext uri="{0D108BD9-81ED-4DB2-BD59-A6C34878D82A}">
                    <a16:rowId xmlns:a16="http://schemas.microsoft.com/office/drawing/2014/main" val="1027320908"/>
                  </a:ext>
                </a:extLst>
              </a:tr>
              <a:tr h="209703">
                <a:tc>
                  <a:txBody>
                    <a:bodyPr/>
                    <a:lstStyle/>
                    <a:p>
                      <a:r>
                        <a:rPr lang="en-US" sz="1200">
                          <a:latin typeface="Berlin Sans FB" panose="020E0602020502020306" pitchFamily="34" charset="0"/>
                        </a:rPr>
                        <a:t>F</a:t>
                      </a:r>
                    </a:p>
                  </a:txBody>
                  <a:tcPr marL="26213" marR="26213" marT="26213" marB="26213" anchor="ctr"/>
                </a:tc>
                <a:tc>
                  <a:txBody>
                    <a:bodyPr/>
                    <a:lstStyle/>
                    <a:p>
                      <a:r>
                        <a:rPr lang="en-US" sz="1200">
                          <a:latin typeface="Berlin Sans FB" panose="020E0602020502020306" pitchFamily="34" charset="0"/>
                        </a:rPr>
                        <a:t>Floating point decimal format.</a:t>
                      </a:r>
                    </a:p>
                  </a:txBody>
                  <a:tcPr marL="26213" marR="26213" marT="26213" marB="26213" anchor="ctr"/>
                </a:tc>
                <a:extLst>
                  <a:ext uri="{0D108BD9-81ED-4DB2-BD59-A6C34878D82A}">
                    <a16:rowId xmlns:a16="http://schemas.microsoft.com/office/drawing/2014/main" val="284713795"/>
                  </a:ext>
                </a:extLst>
              </a:tr>
              <a:tr h="366980">
                <a:tc>
                  <a:txBody>
                    <a:bodyPr/>
                    <a:lstStyle/>
                    <a:p>
                      <a:r>
                        <a:rPr lang="en-US" sz="1200">
                          <a:latin typeface="Berlin Sans FB" panose="020E0602020502020306" pitchFamily="34" charset="0"/>
                        </a:rPr>
                        <a:t>g</a:t>
                      </a:r>
                    </a:p>
                  </a:txBody>
                  <a:tcPr marL="26213" marR="26213" marT="26213" marB="26213" anchor="ctr"/>
                </a:tc>
                <a:tc>
                  <a:txBody>
                    <a:bodyPr/>
                    <a:lstStyle/>
                    <a:p>
                      <a:r>
                        <a:rPr lang="en-US" sz="1200">
                          <a:latin typeface="Berlin Sans FB" panose="020E0602020502020306" pitchFamily="34" charset="0"/>
                        </a:rPr>
                        <a:t>Same as "e" if exponent is greater than -4 or less than precision, "f" otherwise.</a:t>
                      </a:r>
                    </a:p>
                  </a:txBody>
                  <a:tcPr marL="26213" marR="26213" marT="26213" marB="26213" anchor="ctr"/>
                </a:tc>
                <a:extLst>
                  <a:ext uri="{0D108BD9-81ED-4DB2-BD59-A6C34878D82A}">
                    <a16:rowId xmlns:a16="http://schemas.microsoft.com/office/drawing/2014/main" val="1740644092"/>
                  </a:ext>
                </a:extLst>
              </a:tr>
              <a:tr h="366980">
                <a:tc>
                  <a:txBody>
                    <a:bodyPr/>
                    <a:lstStyle/>
                    <a:p>
                      <a:r>
                        <a:rPr lang="en-US" sz="1200" dirty="0">
                          <a:latin typeface="Berlin Sans FB" panose="020E0602020502020306" pitchFamily="34" charset="0"/>
                        </a:rPr>
                        <a:t>G</a:t>
                      </a:r>
                    </a:p>
                  </a:txBody>
                  <a:tcPr marL="26213" marR="26213" marT="26213" marB="26213" anchor="ctr"/>
                </a:tc>
                <a:tc>
                  <a:txBody>
                    <a:bodyPr/>
                    <a:lstStyle/>
                    <a:p>
                      <a:r>
                        <a:rPr lang="en-US" sz="1200">
                          <a:latin typeface="Berlin Sans FB" panose="020E0602020502020306" pitchFamily="34" charset="0"/>
                        </a:rPr>
                        <a:t>Same as "E" if exponent is greater than -4 or less than precision, "F" otherwise.</a:t>
                      </a:r>
                    </a:p>
                  </a:txBody>
                  <a:tcPr marL="26213" marR="26213" marT="26213" marB="26213" anchor="ctr"/>
                </a:tc>
                <a:extLst>
                  <a:ext uri="{0D108BD9-81ED-4DB2-BD59-A6C34878D82A}">
                    <a16:rowId xmlns:a16="http://schemas.microsoft.com/office/drawing/2014/main" val="3044041826"/>
                  </a:ext>
                </a:extLst>
              </a:tr>
              <a:tr h="366980">
                <a:tc>
                  <a:txBody>
                    <a:bodyPr/>
                    <a:lstStyle/>
                    <a:p>
                      <a:r>
                        <a:rPr lang="en-US" sz="1200">
                          <a:latin typeface="Berlin Sans FB" panose="020E0602020502020306" pitchFamily="34" charset="0"/>
                        </a:rPr>
                        <a:t>c</a:t>
                      </a:r>
                    </a:p>
                  </a:txBody>
                  <a:tcPr marL="26213" marR="26213" marT="26213" marB="26213" anchor="ctr"/>
                </a:tc>
                <a:tc>
                  <a:txBody>
                    <a:bodyPr/>
                    <a:lstStyle/>
                    <a:p>
                      <a:r>
                        <a:rPr lang="en-US" sz="1200">
                          <a:latin typeface="Berlin Sans FB" panose="020E0602020502020306" pitchFamily="34" charset="0"/>
                        </a:rPr>
                        <a:t>Single character (accepts integer or single character string).</a:t>
                      </a:r>
                    </a:p>
                  </a:txBody>
                  <a:tcPr marL="26213" marR="26213" marT="26213" marB="26213" anchor="ctr"/>
                </a:tc>
                <a:extLst>
                  <a:ext uri="{0D108BD9-81ED-4DB2-BD59-A6C34878D82A}">
                    <a16:rowId xmlns:a16="http://schemas.microsoft.com/office/drawing/2014/main" val="2414019755"/>
                  </a:ext>
                </a:extLst>
              </a:tr>
              <a:tr h="209703">
                <a:tc>
                  <a:txBody>
                    <a:bodyPr/>
                    <a:lstStyle/>
                    <a:p>
                      <a:r>
                        <a:rPr lang="en-US" sz="1200">
                          <a:latin typeface="Berlin Sans FB" panose="020E0602020502020306" pitchFamily="34" charset="0"/>
                        </a:rPr>
                        <a:t>r</a:t>
                      </a:r>
                    </a:p>
                  </a:txBody>
                  <a:tcPr marL="26213" marR="26213" marT="26213" marB="26213" anchor="ctr"/>
                </a:tc>
                <a:tc>
                  <a:txBody>
                    <a:bodyPr/>
                    <a:lstStyle/>
                    <a:p>
                      <a:r>
                        <a:rPr lang="en-US" sz="1200">
                          <a:latin typeface="Berlin Sans FB" panose="020E0602020502020306" pitchFamily="34" charset="0"/>
                        </a:rPr>
                        <a:t>String (converts any python object using repr()).</a:t>
                      </a:r>
                    </a:p>
                  </a:txBody>
                  <a:tcPr marL="26213" marR="26213" marT="26213" marB="26213" anchor="ctr"/>
                </a:tc>
                <a:extLst>
                  <a:ext uri="{0D108BD9-81ED-4DB2-BD59-A6C34878D82A}">
                    <a16:rowId xmlns:a16="http://schemas.microsoft.com/office/drawing/2014/main" val="1871921801"/>
                  </a:ext>
                </a:extLst>
              </a:tr>
              <a:tr h="209703">
                <a:tc>
                  <a:txBody>
                    <a:bodyPr/>
                    <a:lstStyle/>
                    <a:p>
                      <a:r>
                        <a:rPr lang="en-US" sz="1200">
                          <a:latin typeface="Berlin Sans FB" panose="020E0602020502020306" pitchFamily="34" charset="0"/>
                        </a:rPr>
                        <a:t>s</a:t>
                      </a:r>
                    </a:p>
                  </a:txBody>
                  <a:tcPr marL="26213" marR="26213" marT="26213" marB="26213" anchor="ctr"/>
                </a:tc>
                <a:tc>
                  <a:txBody>
                    <a:bodyPr/>
                    <a:lstStyle/>
                    <a:p>
                      <a:r>
                        <a:rPr lang="en-US" sz="1200">
                          <a:latin typeface="Berlin Sans FB" panose="020E0602020502020306" pitchFamily="34" charset="0"/>
                        </a:rPr>
                        <a:t>String (converts any python object using str()).</a:t>
                      </a:r>
                    </a:p>
                  </a:txBody>
                  <a:tcPr marL="26213" marR="26213" marT="26213" marB="26213" anchor="ctr"/>
                </a:tc>
                <a:extLst>
                  <a:ext uri="{0D108BD9-81ED-4DB2-BD59-A6C34878D82A}">
                    <a16:rowId xmlns:a16="http://schemas.microsoft.com/office/drawing/2014/main" val="2492864463"/>
                  </a:ext>
                </a:extLst>
              </a:tr>
              <a:tr h="366980">
                <a:tc>
                  <a:txBody>
                    <a:bodyPr/>
                    <a:lstStyle/>
                    <a:p>
                      <a:r>
                        <a:rPr lang="en-US" sz="1200">
                          <a:latin typeface="Berlin Sans FB" panose="020E0602020502020306" pitchFamily="34" charset="0"/>
                        </a:rPr>
                        <a:t>%</a:t>
                      </a:r>
                    </a:p>
                  </a:txBody>
                  <a:tcPr marL="26213" marR="26213" marT="26213" marB="26213" anchor="ctr"/>
                </a:tc>
                <a:tc>
                  <a:txBody>
                    <a:bodyPr/>
                    <a:lstStyle/>
                    <a:p>
                      <a:r>
                        <a:rPr lang="en-US" sz="1200" dirty="0">
                          <a:latin typeface="Berlin Sans FB" panose="020E0602020502020306" pitchFamily="34" charset="0"/>
                        </a:rPr>
                        <a:t>No argument is converted, results in a "%" character in the result.</a:t>
                      </a:r>
                    </a:p>
                  </a:txBody>
                  <a:tcPr marL="26213" marR="26213" marT="26213" marB="26213" anchor="ctr"/>
                </a:tc>
                <a:extLst>
                  <a:ext uri="{0D108BD9-81ED-4DB2-BD59-A6C34878D82A}">
                    <a16:rowId xmlns:a16="http://schemas.microsoft.com/office/drawing/2014/main" val="1449885158"/>
                  </a:ext>
                </a:extLst>
              </a:tr>
            </a:tbl>
          </a:graphicData>
        </a:graphic>
      </p:graphicFrame>
    </p:spTree>
    <p:extLst>
      <p:ext uri="{BB962C8B-B14F-4D97-AF65-F5344CB8AC3E}">
        <p14:creationId xmlns:p14="http://schemas.microsoft.com/office/powerpoint/2010/main" val="25153045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6371F-419A-6F53-1C7E-9BF2F5912516}"/>
              </a:ext>
            </a:extLst>
          </p:cNvPr>
          <p:cNvSpPr>
            <a:spLocks noGrp="1"/>
          </p:cNvSpPr>
          <p:nvPr>
            <p:ph type="title"/>
          </p:nvPr>
        </p:nvSpPr>
        <p:spPr/>
        <p:txBody>
          <a:bodyPr/>
          <a:lstStyle/>
          <a:p>
            <a:r>
              <a:rPr lang="en-US" dirty="0"/>
              <a:t>Math operators</a:t>
            </a:r>
            <a:endParaRPr lang="ru-RU" dirty="0"/>
          </a:p>
        </p:txBody>
      </p:sp>
      <p:graphicFrame>
        <p:nvGraphicFramePr>
          <p:cNvPr id="4" name="Content Placeholder 3">
            <a:extLst>
              <a:ext uri="{FF2B5EF4-FFF2-40B4-BE49-F238E27FC236}">
                <a16:creationId xmlns:a16="http://schemas.microsoft.com/office/drawing/2014/main" id="{CACA2E0F-3DAC-1CB3-BAB7-9D357A2AD7E4}"/>
              </a:ext>
            </a:extLst>
          </p:cNvPr>
          <p:cNvGraphicFramePr>
            <a:graphicFrameLocks noGrp="1"/>
          </p:cNvGraphicFramePr>
          <p:nvPr>
            <p:ph idx="1"/>
            <p:extLst>
              <p:ext uri="{D42A27DB-BD31-4B8C-83A1-F6EECF244321}">
                <p14:modId xmlns:p14="http://schemas.microsoft.com/office/powerpoint/2010/main" val="1232075408"/>
              </p:ext>
            </p:extLst>
          </p:nvPr>
        </p:nvGraphicFramePr>
        <p:xfrm>
          <a:off x="2706254" y="1825625"/>
          <a:ext cx="6779491" cy="4532687"/>
        </p:xfrm>
        <a:graphic>
          <a:graphicData uri="http://schemas.openxmlformats.org/drawingml/2006/table">
            <a:tbl>
              <a:tblPr>
                <a:tableStyleId>{FABFCF23-3B69-468F-B69F-88F6DE6A72F2}</a:tableStyleId>
              </a:tblPr>
              <a:tblGrid>
                <a:gridCol w="1967346">
                  <a:extLst>
                    <a:ext uri="{9D8B030D-6E8A-4147-A177-3AD203B41FA5}">
                      <a16:colId xmlns:a16="http://schemas.microsoft.com/office/drawing/2014/main" val="715281451"/>
                    </a:ext>
                  </a:extLst>
                </a:gridCol>
                <a:gridCol w="1995054">
                  <a:extLst>
                    <a:ext uri="{9D8B030D-6E8A-4147-A177-3AD203B41FA5}">
                      <a16:colId xmlns:a16="http://schemas.microsoft.com/office/drawing/2014/main" val="3108729711"/>
                    </a:ext>
                  </a:extLst>
                </a:gridCol>
                <a:gridCol w="2817091">
                  <a:extLst>
                    <a:ext uri="{9D8B030D-6E8A-4147-A177-3AD203B41FA5}">
                      <a16:colId xmlns:a16="http://schemas.microsoft.com/office/drawing/2014/main" val="1664692021"/>
                    </a:ext>
                  </a:extLst>
                </a:gridCol>
              </a:tblGrid>
              <a:tr h="260162">
                <a:tc>
                  <a:txBody>
                    <a:bodyPr/>
                    <a:lstStyle/>
                    <a:p>
                      <a:pPr algn="l" fontAlgn="ctr"/>
                      <a:r>
                        <a:rPr lang="en-US" sz="1600" u="none" strike="noStrike" dirty="0">
                          <a:effectLst/>
                          <a:latin typeface="Berlin Sans FB" panose="020E0602020502020306" pitchFamily="34" charset="0"/>
                        </a:rPr>
                        <a:t>Operation</a:t>
                      </a:r>
                      <a:endParaRPr lang="en-US" sz="1600" b="1" i="0" u="none" strike="noStrike" dirty="0">
                        <a:solidFill>
                          <a:srgbClr val="222222"/>
                        </a:solidFill>
                        <a:effectLst/>
                        <a:latin typeface="Berlin Sans FB" panose="020E0602020502020306" pitchFamily="34" charset="0"/>
                      </a:endParaRPr>
                    </a:p>
                  </a:txBody>
                  <a:tcPr marL="5101" marR="5101" marT="5101" marB="0" anchor="ctr">
                    <a:solidFill>
                      <a:srgbClr val="92D050"/>
                    </a:solidFill>
                  </a:tcPr>
                </a:tc>
                <a:tc>
                  <a:txBody>
                    <a:bodyPr/>
                    <a:lstStyle/>
                    <a:p>
                      <a:pPr algn="l" fontAlgn="ctr"/>
                      <a:r>
                        <a:rPr lang="en-US" sz="1600" u="none" strike="noStrike" dirty="0">
                          <a:effectLst/>
                          <a:latin typeface="Berlin Sans FB" panose="020E0602020502020306" pitchFamily="34" charset="0"/>
                        </a:rPr>
                        <a:t>Syntax</a:t>
                      </a:r>
                      <a:endParaRPr lang="en-US" sz="1600" b="1" i="0" u="none" strike="noStrike" dirty="0">
                        <a:solidFill>
                          <a:srgbClr val="222222"/>
                        </a:solidFill>
                        <a:effectLst/>
                        <a:latin typeface="Berlin Sans FB" panose="020E0602020502020306" pitchFamily="34" charset="0"/>
                      </a:endParaRPr>
                    </a:p>
                  </a:txBody>
                  <a:tcPr marL="5101" marR="5101" marT="5101" marB="0" anchor="ctr">
                    <a:solidFill>
                      <a:srgbClr val="92D050"/>
                    </a:solidFill>
                  </a:tcPr>
                </a:tc>
                <a:tc>
                  <a:txBody>
                    <a:bodyPr/>
                    <a:lstStyle/>
                    <a:p>
                      <a:pPr algn="l" fontAlgn="ctr"/>
                      <a:r>
                        <a:rPr lang="en-US" sz="1600" u="none" strike="noStrike" dirty="0">
                          <a:effectLst/>
                          <a:latin typeface="Berlin Sans FB" panose="020E0602020502020306" pitchFamily="34" charset="0"/>
                        </a:rPr>
                        <a:t>Function</a:t>
                      </a:r>
                      <a:endParaRPr lang="en-US" sz="1600" b="1" i="0" u="none" strike="noStrike" dirty="0">
                        <a:solidFill>
                          <a:srgbClr val="222222"/>
                        </a:solidFill>
                        <a:effectLst/>
                        <a:latin typeface="Berlin Sans FB" panose="020E0602020502020306" pitchFamily="34" charset="0"/>
                      </a:endParaRPr>
                    </a:p>
                  </a:txBody>
                  <a:tcPr marL="5101" marR="5101" marT="5101" marB="0" anchor="ctr">
                    <a:solidFill>
                      <a:srgbClr val="92D050"/>
                    </a:solidFill>
                  </a:tcPr>
                </a:tc>
                <a:extLst>
                  <a:ext uri="{0D108BD9-81ED-4DB2-BD59-A6C34878D82A}">
                    <a16:rowId xmlns:a16="http://schemas.microsoft.com/office/drawing/2014/main" val="110833200"/>
                  </a:ext>
                </a:extLst>
              </a:tr>
              <a:tr h="127530">
                <a:tc>
                  <a:txBody>
                    <a:bodyPr/>
                    <a:lstStyle/>
                    <a:p>
                      <a:pPr algn="l" fontAlgn="ctr"/>
                      <a:r>
                        <a:rPr lang="en-US" sz="1200" u="none" strike="noStrike" dirty="0">
                          <a:effectLst/>
                          <a:latin typeface="Berlin Sans FB" panose="020E0602020502020306" pitchFamily="34" charset="0"/>
                        </a:rPr>
                        <a:t>Addition</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a:effectLst/>
                          <a:latin typeface="Berlin Sans FB" panose="020E0602020502020306" pitchFamily="34" charset="0"/>
                        </a:rPr>
                        <a:t>a + b</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a:effectLst/>
                          <a:latin typeface="Berlin Sans FB" panose="020E0602020502020306" pitchFamily="34" charset="0"/>
                        </a:rPr>
                        <a:t>add(a, b)</a:t>
                      </a:r>
                      <a:endParaRPr lang="en-US" sz="1200" b="0" i="0" u="none" strike="noStrike" dirty="0">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1864071520"/>
                  </a:ext>
                </a:extLst>
              </a:tr>
              <a:tr h="239757">
                <a:tc>
                  <a:txBody>
                    <a:bodyPr/>
                    <a:lstStyle/>
                    <a:p>
                      <a:pPr algn="l" fontAlgn="ctr"/>
                      <a:r>
                        <a:rPr lang="en-US" sz="1200" u="none" strike="noStrike" dirty="0">
                          <a:effectLst/>
                          <a:latin typeface="Berlin Sans FB" panose="020E0602020502020306" pitchFamily="34" charset="0"/>
                        </a:rPr>
                        <a:t>Concatenation</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a:effectLst/>
                          <a:latin typeface="Berlin Sans FB" panose="020E0602020502020306" pitchFamily="34" charset="0"/>
                        </a:rPr>
                        <a:t>seq1 + seq2</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err="1">
                          <a:effectLst/>
                          <a:latin typeface="Berlin Sans FB" panose="020E0602020502020306" pitchFamily="34" charset="0"/>
                        </a:rPr>
                        <a:t>concat</a:t>
                      </a:r>
                      <a:r>
                        <a:rPr lang="en-US" sz="1200" u="none" strike="noStrike" dirty="0">
                          <a:effectLst/>
                          <a:latin typeface="Berlin Sans FB" panose="020E0602020502020306" pitchFamily="34" charset="0"/>
                        </a:rPr>
                        <a:t>(seq1, seq2)</a:t>
                      </a:r>
                      <a:endParaRPr lang="en-US" sz="1200" b="0" i="0" u="none" strike="noStrike" dirty="0">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255659417"/>
                  </a:ext>
                </a:extLst>
              </a:tr>
              <a:tr h="357085">
                <a:tc>
                  <a:txBody>
                    <a:bodyPr/>
                    <a:lstStyle/>
                    <a:p>
                      <a:pPr algn="l" fontAlgn="ctr"/>
                      <a:r>
                        <a:rPr lang="en-US" sz="1200" u="none" strike="noStrike" dirty="0">
                          <a:effectLst/>
                          <a:latin typeface="Berlin Sans FB" panose="020E0602020502020306" pitchFamily="34" charset="0"/>
                        </a:rPr>
                        <a:t>Containment Test</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obj in seq</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contains(seq, obj)</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4235822263"/>
                  </a:ext>
                </a:extLst>
              </a:tr>
              <a:tr h="239757">
                <a:tc>
                  <a:txBody>
                    <a:bodyPr/>
                    <a:lstStyle/>
                    <a:p>
                      <a:pPr algn="l" fontAlgn="ctr"/>
                      <a:r>
                        <a:rPr lang="en-US" sz="1200" u="none" strike="noStrike" dirty="0">
                          <a:effectLst/>
                          <a:latin typeface="Berlin Sans FB" panose="020E0602020502020306" pitchFamily="34" charset="0"/>
                        </a:rPr>
                        <a:t>Division</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truediv(a, b)</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3539824013"/>
                  </a:ext>
                </a:extLst>
              </a:tr>
              <a:tr h="239757">
                <a:tc>
                  <a:txBody>
                    <a:bodyPr/>
                    <a:lstStyle/>
                    <a:p>
                      <a:pPr algn="l" fontAlgn="ctr"/>
                      <a:r>
                        <a:rPr lang="en-US" sz="1200" u="none" strike="noStrike">
                          <a:effectLst/>
                          <a:latin typeface="Berlin Sans FB" panose="020E0602020502020306" pitchFamily="34" charset="0"/>
                        </a:rPr>
                        <a:t>Division</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err="1">
                          <a:effectLst/>
                          <a:latin typeface="Berlin Sans FB" panose="020E0602020502020306" pitchFamily="34" charset="0"/>
                        </a:rPr>
                        <a:t>floordiv</a:t>
                      </a:r>
                      <a:r>
                        <a:rPr lang="en-US" sz="1200" u="none" strike="noStrike" dirty="0">
                          <a:effectLst/>
                          <a:latin typeface="Berlin Sans FB" panose="020E0602020502020306" pitchFamily="34" charset="0"/>
                        </a:rPr>
                        <a:t>(a, b)</a:t>
                      </a:r>
                      <a:endParaRPr lang="en-US" sz="1200" b="0" i="0" u="none" strike="noStrike" dirty="0">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3902488270"/>
                  </a:ext>
                </a:extLst>
              </a:tr>
              <a:tr h="239757">
                <a:tc>
                  <a:txBody>
                    <a:bodyPr/>
                    <a:lstStyle/>
                    <a:p>
                      <a:pPr algn="l" fontAlgn="ctr"/>
                      <a:r>
                        <a:rPr lang="en-US" sz="1200" u="none" strike="noStrike" dirty="0">
                          <a:effectLst/>
                          <a:latin typeface="Berlin Sans FB" panose="020E0602020502020306" pitchFamily="34" charset="0"/>
                        </a:rPr>
                        <a:t>Bitwise And</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&amp;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and_(a, b)</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2378564488"/>
                  </a:ext>
                </a:extLst>
              </a:tr>
              <a:tr h="357085">
                <a:tc>
                  <a:txBody>
                    <a:bodyPr/>
                    <a:lstStyle/>
                    <a:p>
                      <a:pPr algn="l" fontAlgn="ctr"/>
                      <a:r>
                        <a:rPr lang="en-US" sz="1200" u="none" strike="noStrike" dirty="0">
                          <a:effectLst/>
                          <a:latin typeface="Berlin Sans FB" panose="020E0602020502020306" pitchFamily="34" charset="0"/>
                        </a:rPr>
                        <a:t>Bitwise Exclusive Or</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xor(a, b)</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450021115"/>
                  </a:ext>
                </a:extLst>
              </a:tr>
              <a:tr h="239757">
                <a:tc>
                  <a:txBody>
                    <a:bodyPr/>
                    <a:lstStyle/>
                    <a:p>
                      <a:pPr algn="l" fontAlgn="ctr"/>
                      <a:r>
                        <a:rPr lang="en-US" sz="1200" u="none" strike="noStrike" dirty="0">
                          <a:effectLst/>
                          <a:latin typeface="Berlin Sans FB" panose="020E0602020502020306" pitchFamily="34" charset="0"/>
                        </a:rPr>
                        <a:t>Bitwise Inversion</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a:effectLst/>
                          <a:latin typeface="Berlin Sans FB" panose="020E0602020502020306" pitchFamily="34" charset="0"/>
                        </a:rPr>
                        <a:t>~ a</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invert(a)</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1954268459"/>
                  </a:ext>
                </a:extLst>
              </a:tr>
              <a:tr h="239757">
                <a:tc>
                  <a:txBody>
                    <a:bodyPr/>
                    <a:lstStyle/>
                    <a:p>
                      <a:pPr algn="l" fontAlgn="ctr"/>
                      <a:r>
                        <a:rPr lang="en-US" sz="1200" u="none" strike="noStrike">
                          <a:effectLst/>
                          <a:latin typeface="Berlin Sans FB" panose="020E0602020502020306" pitchFamily="34" charset="0"/>
                        </a:rPr>
                        <a:t>Bitwise Or</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or_(a, b)</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3235891331"/>
                  </a:ext>
                </a:extLst>
              </a:tr>
              <a:tr h="239757">
                <a:tc>
                  <a:txBody>
                    <a:bodyPr/>
                    <a:lstStyle/>
                    <a:p>
                      <a:pPr algn="l" fontAlgn="ctr"/>
                      <a:r>
                        <a:rPr lang="en-US" sz="1200" u="none" strike="noStrike">
                          <a:effectLst/>
                          <a:latin typeface="Berlin Sans FB" panose="020E0602020502020306" pitchFamily="34" charset="0"/>
                        </a:rPr>
                        <a:t>Exponentiation</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pow(a, b)</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4288999092"/>
                  </a:ext>
                </a:extLst>
              </a:tr>
              <a:tr h="127530">
                <a:tc>
                  <a:txBody>
                    <a:bodyPr/>
                    <a:lstStyle/>
                    <a:p>
                      <a:pPr algn="l" fontAlgn="ctr"/>
                      <a:r>
                        <a:rPr lang="en-US" sz="1200" u="none" strike="noStrike">
                          <a:effectLst/>
                          <a:latin typeface="Berlin Sans FB" panose="020E0602020502020306" pitchFamily="34" charset="0"/>
                        </a:rPr>
                        <a:t>Identity</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is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is_(a, b)</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4113162430"/>
                  </a:ext>
                </a:extLst>
              </a:tr>
              <a:tr h="239757">
                <a:tc>
                  <a:txBody>
                    <a:bodyPr/>
                    <a:lstStyle/>
                    <a:p>
                      <a:pPr algn="l" fontAlgn="ctr"/>
                      <a:r>
                        <a:rPr lang="en-US" sz="1200" u="none" strike="noStrike">
                          <a:effectLst/>
                          <a:latin typeface="Berlin Sans FB" panose="020E0602020502020306" pitchFamily="34" charset="0"/>
                        </a:rPr>
                        <a:t>Identity</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is not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is_not(a, b)</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1767269343"/>
                  </a:ext>
                </a:extLst>
              </a:tr>
              <a:tr h="357085">
                <a:tc>
                  <a:txBody>
                    <a:bodyPr/>
                    <a:lstStyle/>
                    <a:p>
                      <a:pPr algn="l" fontAlgn="ctr"/>
                      <a:r>
                        <a:rPr lang="en-US" sz="1200" u="none" strike="noStrike">
                          <a:effectLst/>
                          <a:latin typeface="Berlin Sans FB" panose="020E0602020502020306" pitchFamily="34" charset="0"/>
                        </a:rPr>
                        <a:t>Indexed Assignment</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err="1">
                          <a:effectLst/>
                          <a:latin typeface="Berlin Sans FB" panose="020E0602020502020306" pitchFamily="34" charset="0"/>
                        </a:rPr>
                        <a:t>obj</a:t>
                      </a:r>
                      <a:r>
                        <a:rPr lang="en-US" sz="1200" u="none" strike="noStrike" dirty="0">
                          <a:effectLst/>
                          <a:latin typeface="Berlin Sans FB" panose="020E0602020502020306" pitchFamily="34" charset="0"/>
                        </a:rPr>
                        <a:t>[k] = v</a:t>
                      </a:r>
                      <a:endParaRPr lang="en-US" sz="1200" b="0" i="0" u="none" strike="noStrike" dirty="0">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setitem(obj, k, v)</a:t>
                      </a:r>
                      <a:endParaRPr lang="en-US" sz="1200" b="0" i="0" u="none" strike="noStrike">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4008489458"/>
                  </a:ext>
                </a:extLst>
              </a:tr>
              <a:tr h="239757">
                <a:tc>
                  <a:txBody>
                    <a:bodyPr/>
                    <a:lstStyle/>
                    <a:p>
                      <a:pPr algn="l" fontAlgn="ctr"/>
                      <a:r>
                        <a:rPr lang="en-US" sz="1200" u="none" strike="noStrike">
                          <a:effectLst/>
                          <a:latin typeface="Berlin Sans FB" panose="020E0602020502020306" pitchFamily="34" charset="0"/>
                        </a:rPr>
                        <a:t>Indexed Deletion</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del obj[k]</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err="1">
                          <a:effectLst/>
                          <a:latin typeface="Berlin Sans FB" panose="020E0602020502020306" pitchFamily="34" charset="0"/>
                        </a:rPr>
                        <a:t>delitem</a:t>
                      </a:r>
                      <a:r>
                        <a:rPr lang="en-US" sz="1200" u="none" strike="noStrike" dirty="0">
                          <a:effectLst/>
                          <a:latin typeface="Berlin Sans FB" panose="020E0602020502020306" pitchFamily="34" charset="0"/>
                        </a:rPr>
                        <a:t>(</a:t>
                      </a:r>
                      <a:r>
                        <a:rPr lang="en-US" sz="1200" u="none" strike="noStrike" dirty="0" err="1">
                          <a:effectLst/>
                          <a:latin typeface="Berlin Sans FB" panose="020E0602020502020306" pitchFamily="34" charset="0"/>
                        </a:rPr>
                        <a:t>obj</a:t>
                      </a:r>
                      <a:r>
                        <a:rPr lang="en-US" sz="1200" u="none" strike="noStrike" dirty="0">
                          <a:effectLst/>
                          <a:latin typeface="Berlin Sans FB" panose="020E0602020502020306" pitchFamily="34" charset="0"/>
                        </a:rPr>
                        <a:t>, k)</a:t>
                      </a:r>
                      <a:endParaRPr lang="en-US" sz="1200" b="0" i="0" u="none" strike="noStrike" dirty="0">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2638185393"/>
                  </a:ext>
                </a:extLst>
              </a:tr>
              <a:tr h="239757">
                <a:tc>
                  <a:txBody>
                    <a:bodyPr/>
                    <a:lstStyle/>
                    <a:p>
                      <a:pPr algn="l" fontAlgn="ctr"/>
                      <a:r>
                        <a:rPr lang="en-US" sz="1200" u="none" strike="noStrike">
                          <a:effectLst/>
                          <a:latin typeface="Berlin Sans FB" panose="020E0602020502020306" pitchFamily="34" charset="0"/>
                        </a:rPr>
                        <a:t>Indexing</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obj[k]</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err="1">
                          <a:effectLst/>
                          <a:latin typeface="Berlin Sans FB" panose="020E0602020502020306" pitchFamily="34" charset="0"/>
                        </a:rPr>
                        <a:t>getitem</a:t>
                      </a:r>
                      <a:r>
                        <a:rPr lang="en-US" sz="1200" u="none" strike="noStrike" dirty="0">
                          <a:effectLst/>
                          <a:latin typeface="Berlin Sans FB" panose="020E0602020502020306" pitchFamily="34" charset="0"/>
                        </a:rPr>
                        <a:t>(</a:t>
                      </a:r>
                      <a:r>
                        <a:rPr lang="en-US" sz="1200" u="none" strike="noStrike" dirty="0" err="1">
                          <a:effectLst/>
                          <a:latin typeface="Berlin Sans FB" panose="020E0602020502020306" pitchFamily="34" charset="0"/>
                        </a:rPr>
                        <a:t>obj</a:t>
                      </a:r>
                      <a:r>
                        <a:rPr lang="en-US" sz="1200" u="none" strike="noStrike" dirty="0">
                          <a:effectLst/>
                          <a:latin typeface="Berlin Sans FB" panose="020E0602020502020306" pitchFamily="34" charset="0"/>
                        </a:rPr>
                        <a:t>, k)</a:t>
                      </a:r>
                      <a:endParaRPr lang="en-US" sz="1200" b="0" i="0" u="none" strike="noStrike" dirty="0">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521582541"/>
                  </a:ext>
                </a:extLst>
              </a:tr>
              <a:tr h="127530">
                <a:tc>
                  <a:txBody>
                    <a:bodyPr/>
                    <a:lstStyle/>
                    <a:p>
                      <a:pPr algn="l" fontAlgn="ctr"/>
                      <a:r>
                        <a:rPr lang="en-US" sz="1200" u="none" strike="noStrike">
                          <a:effectLst/>
                          <a:latin typeface="Berlin Sans FB" panose="020E0602020502020306" pitchFamily="34" charset="0"/>
                        </a:rPr>
                        <a:t>Left Shift</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&lt;&lt;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err="1">
                          <a:effectLst/>
                          <a:latin typeface="Berlin Sans FB" panose="020E0602020502020306" pitchFamily="34" charset="0"/>
                        </a:rPr>
                        <a:t>lshift</a:t>
                      </a:r>
                      <a:r>
                        <a:rPr lang="en-US" sz="1200" u="none" strike="noStrike" dirty="0">
                          <a:effectLst/>
                          <a:latin typeface="Berlin Sans FB" panose="020E0602020502020306" pitchFamily="34" charset="0"/>
                        </a:rPr>
                        <a:t>(a, b)</a:t>
                      </a:r>
                      <a:endParaRPr lang="en-US" sz="1200" b="0" i="0" u="none" strike="noStrike" dirty="0">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993279634"/>
                  </a:ext>
                </a:extLst>
              </a:tr>
              <a:tr h="239757">
                <a:tc>
                  <a:txBody>
                    <a:bodyPr/>
                    <a:lstStyle/>
                    <a:p>
                      <a:pPr algn="l" fontAlgn="ctr"/>
                      <a:r>
                        <a:rPr lang="en-US" sz="1200" u="none" strike="noStrike">
                          <a:effectLst/>
                          <a:latin typeface="Berlin Sans FB" panose="020E0602020502020306" pitchFamily="34" charset="0"/>
                        </a:rPr>
                        <a:t>Modulo</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a:effectLst/>
                          <a:latin typeface="Berlin Sans FB" panose="020E0602020502020306" pitchFamily="34" charset="0"/>
                        </a:rPr>
                        <a:t>a % b</a:t>
                      </a:r>
                      <a:endParaRPr lang="en-US" sz="1200" b="0" i="0" u="none" strike="noStrike">
                        <a:solidFill>
                          <a:srgbClr val="222222"/>
                        </a:solidFill>
                        <a:effectLst/>
                        <a:latin typeface="Berlin Sans FB" panose="020E0602020502020306" pitchFamily="34" charset="0"/>
                      </a:endParaRPr>
                    </a:p>
                  </a:txBody>
                  <a:tcPr marL="5101" marR="5101" marT="5101" marB="0" anchor="ctr"/>
                </a:tc>
                <a:tc>
                  <a:txBody>
                    <a:bodyPr/>
                    <a:lstStyle/>
                    <a:p>
                      <a:pPr algn="l" fontAlgn="ctr"/>
                      <a:r>
                        <a:rPr lang="en-US" sz="1200" u="none" strike="noStrike" dirty="0">
                          <a:effectLst/>
                          <a:latin typeface="Berlin Sans FB" panose="020E0602020502020306" pitchFamily="34" charset="0"/>
                        </a:rPr>
                        <a:t>mod(a, b)</a:t>
                      </a:r>
                      <a:endParaRPr lang="en-US" sz="1200" b="0" i="0" u="none" strike="noStrike" dirty="0">
                        <a:solidFill>
                          <a:srgbClr val="222222"/>
                        </a:solidFill>
                        <a:effectLst/>
                        <a:latin typeface="Berlin Sans FB" panose="020E0602020502020306" pitchFamily="34" charset="0"/>
                      </a:endParaRPr>
                    </a:p>
                  </a:txBody>
                  <a:tcPr marL="5101" marR="5101" marT="5101" marB="0" anchor="ctr"/>
                </a:tc>
                <a:extLst>
                  <a:ext uri="{0D108BD9-81ED-4DB2-BD59-A6C34878D82A}">
                    <a16:rowId xmlns:a16="http://schemas.microsoft.com/office/drawing/2014/main" val="2146471162"/>
                  </a:ext>
                </a:extLst>
              </a:tr>
            </a:tbl>
          </a:graphicData>
        </a:graphic>
      </p:graphicFrame>
    </p:spTree>
    <p:extLst>
      <p:ext uri="{BB962C8B-B14F-4D97-AF65-F5344CB8AC3E}">
        <p14:creationId xmlns:p14="http://schemas.microsoft.com/office/powerpoint/2010/main" val="2400554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795EE-59EE-329B-079B-14D50B7FC307}"/>
              </a:ext>
            </a:extLst>
          </p:cNvPr>
          <p:cNvSpPr>
            <a:spLocks noGrp="1"/>
          </p:cNvSpPr>
          <p:nvPr>
            <p:ph type="title"/>
          </p:nvPr>
        </p:nvSpPr>
        <p:spPr/>
        <p:txBody>
          <a:bodyPr/>
          <a:lstStyle/>
          <a:p>
            <a:r>
              <a:rPr lang="en-US" dirty="0"/>
              <a:t>Math operators 2</a:t>
            </a:r>
            <a:endParaRPr lang="ru-RU" dirty="0"/>
          </a:p>
        </p:txBody>
      </p:sp>
      <p:graphicFrame>
        <p:nvGraphicFramePr>
          <p:cNvPr id="4" name="Content Placeholder 3">
            <a:extLst>
              <a:ext uri="{FF2B5EF4-FFF2-40B4-BE49-F238E27FC236}">
                <a16:creationId xmlns:a16="http://schemas.microsoft.com/office/drawing/2014/main" id="{54689F48-146E-9F1B-52E7-7E41FE3AECFF}"/>
              </a:ext>
            </a:extLst>
          </p:cNvPr>
          <p:cNvGraphicFramePr>
            <a:graphicFrameLocks noGrp="1"/>
          </p:cNvGraphicFramePr>
          <p:nvPr>
            <p:ph idx="1"/>
            <p:extLst>
              <p:ext uri="{D42A27DB-BD31-4B8C-83A1-F6EECF244321}">
                <p14:modId xmlns:p14="http://schemas.microsoft.com/office/powerpoint/2010/main" val="521443247"/>
              </p:ext>
            </p:extLst>
          </p:nvPr>
        </p:nvGraphicFramePr>
        <p:xfrm>
          <a:off x="2706254" y="1616903"/>
          <a:ext cx="6779491" cy="4559511"/>
        </p:xfrm>
        <a:graphic>
          <a:graphicData uri="http://schemas.openxmlformats.org/drawingml/2006/table">
            <a:tbl>
              <a:tblPr>
                <a:tableStyleId>{FABFCF23-3B69-468F-B69F-88F6DE6A72F2}</a:tableStyleId>
              </a:tblPr>
              <a:tblGrid>
                <a:gridCol w="1967346">
                  <a:extLst>
                    <a:ext uri="{9D8B030D-6E8A-4147-A177-3AD203B41FA5}">
                      <a16:colId xmlns:a16="http://schemas.microsoft.com/office/drawing/2014/main" val="22983254"/>
                    </a:ext>
                  </a:extLst>
                </a:gridCol>
                <a:gridCol w="1995054">
                  <a:extLst>
                    <a:ext uri="{9D8B030D-6E8A-4147-A177-3AD203B41FA5}">
                      <a16:colId xmlns:a16="http://schemas.microsoft.com/office/drawing/2014/main" val="919303001"/>
                    </a:ext>
                  </a:extLst>
                </a:gridCol>
                <a:gridCol w="2817091">
                  <a:extLst>
                    <a:ext uri="{9D8B030D-6E8A-4147-A177-3AD203B41FA5}">
                      <a16:colId xmlns:a16="http://schemas.microsoft.com/office/drawing/2014/main" val="1866757719"/>
                    </a:ext>
                  </a:extLst>
                </a:gridCol>
              </a:tblGrid>
              <a:tr h="260162">
                <a:tc>
                  <a:txBody>
                    <a:bodyPr/>
                    <a:lstStyle/>
                    <a:p>
                      <a:pPr algn="l" fontAlgn="ctr"/>
                      <a:r>
                        <a:rPr lang="en-US" sz="1600" u="none" strike="noStrike" dirty="0">
                          <a:effectLst/>
                          <a:latin typeface="Berlin Sans FB" panose="020E0602020502020306" pitchFamily="34" charset="0"/>
                        </a:rPr>
                        <a:t>Operation</a:t>
                      </a:r>
                      <a:endParaRPr lang="en-US" sz="1600" b="1" i="0" u="none" strike="noStrike" dirty="0">
                        <a:solidFill>
                          <a:srgbClr val="222222"/>
                        </a:solidFill>
                        <a:effectLst/>
                        <a:latin typeface="Berlin Sans FB" panose="020E0602020502020306" pitchFamily="34" charset="0"/>
                      </a:endParaRPr>
                    </a:p>
                  </a:txBody>
                  <a:tcPr marL="5101" marR="5101" marT="5101" marB="0" anchor="ctr">
                    <a:solidFill>
                      <a:srgbClr val="92D050"/>
                    </a:solidFill>
                  </a:tcPr>
                </a:tc>
                <a:tc>
                  <a:txBody>
                    <a:bodyPr/>
                    <a:lstStyle/>
                    <a:p>
                      <a:pPr algn="l" fontAlgn="ctr"/>
                      <a:r>
                        <a:rPr lang="en-US" sz="1600" u="none" strike="noStrike" dirty="0">
                          <a:effectLst/>
                          <a:latin typeface="Berlin Sans FB" panose="020E0602020502020306" pitchFamily="34" charset="0"/>
                        </a:rPr>
                        <a:t>Syntax</a:t>
                      </a:r>
                      <a:endParaRPr lang="en-US" sz="1600" b="1" i="0" u="none" strike="noStrike" dirty="0">
                        <a:solidFill>
                          <a:srgbClr val="222222"/>
                        </a:solidFill>
                        <a:effectLst/>
                        <a:latin typeface="Berlin Sans FB" panose="020E0602020502020306" pitchFamily="34" charset="0"/>
                      </a:endParaRPr>
                    </a:p>
                  </a:txBody>
                  <a:tcPr marL="5101" marR="5101" marT="5101" marB="0" anchor="ctr">
                    <a:solidFill>
                      <a:srgbClr val="92D050"/>
                    </a:solidFill>
                  </a:tcPr>
                </a:tc>
                <a:tc>
                  <a:txBody>
                    <a:bodyPr/>
                    <a:lstStyle/>
                    <a:p>
                      <a:pPr algn="l" fontAlgn="ctr"/>
                      <a:r>
                        <a:rPr lang="en-US" sz="1600" u="none" strike="noStrike" dirty="0">
                          <a:effectLst/>
                          <a:latin typeface="Berlin Sans FB" panose="020E0602020502020306" pitchFamily="34" charset="0"/>
                        </a:rPr>
                        <a:t>Function</a:t>
                      </a:r>
                      <a:endParaRPr lang="en-US" sz="1600" b="1" i="0" u="none" strike="noStrike" dirty="0">
                        <a:solidFill>
                          <a:srgbClr val="222222"/>
                        </a:solidFill>
                        <a:effectLst/>
                        <a:latin typeface="Berlin Sans FB" panose="020E0602020502020306" pitchFamily="34" charset="0"/>
                      </a:endParaRPr>
                    </a:p>
                  </a:txBody>
                  <a:tcPr marL="5101" marR="5101" marT="5101" marB="0" anchor="ctr">
                    <a:solidFill>
                      <a:srgbClr val="92D050"/>
                    </a:solidFill>
                  </a:tcPr>
                </a:tc>
                <a:extLst>
                  <a:ext uri="{0D108BD9-81ED-4DB2-BD59-A6C34878D82A}">
                    <a16:rowId xmlns:a16="http://schemas.microsoft.com/office/drawing/2014/main" val="43471476"/>
                  </a:ext>
                </a:extLst>
              </a:tr>
              <a:tr h="127530">
                <a:tc>
                  <a:txBody>
                    <a:bodyPr/>
                    <a:lstStyle/>
                    <a:p>
                      <a:pPr algn="l" fontAlgn="ctr"/>
                      <a:r>
                        <a:rPr lang="en-US" sz="1200" b="0" i="0" u="none" strike="noStrike" dirty="0">
                          <a:solidFill>
                            <a:srgbClr val="222222"/>
                          </a:solidFill>
                          <a:effectLst/>
                          <a:latin typeface="Berlin Sans FB" panose="020E0602020502020306" pitchFamily="34" charset="0"/>
                        </a:rPr>
                        <a:t>Multiplication</a:t>
                      </a:r>
                    </a:p>
                  </a:txBody>
                  <a:tcPr marL="7620" marR="7620" marT="7620" marB="0" anchor="ctr"/>
                </a:tc>
                <a:tc>
                  <a:txBody>
                    <a:bodyPr/>
                    <a:lstStyle/>
                    <a:p>
                      <a:pPr algn="l" fontAlgn="ctr"/>
                      <a:r>
                        <a:rPr lang="en-US" sz="1200" b="0" i="0" u="none" strike="noStrike" dirty="0">
                          <a:solidFill>
                            <a:srgbClr val="222222"/>
                          </a:solidFill>
                          <a:effectLst/>
                          <a:latin typeface="Berlin Sans FB" panose="020E0602020502020306" pitchFamily="34" charset="0"/>
                        </a:rPr>
                        <a:t>a * b</a:t>
                      </a:r>
                    </a:p>
                  </a:txBody>
                  <a:tcPr marL="7620" marR="7620" marT="7620" marB="0" anchor="ctr"/>
                </a:tc>
                <a:tc>
                  <a:txBody>
                    <a:bodyPr/>
                    <a:lstStyle/>
                    <a:p>
                      <a:pPr algn="l" fontAlgn="ctr"/>
                      <a:r>
                        <a:rPr lang="en-US" sz="1200" b="0" i="0" u="none" strike="noStrike" dirty="0" err="1">
                          <a:solidFill>
                            <a:srgbClr val="222222"/>
                          </a:solidFill>
                          <a:effectLst/>
                          <a:latin typeface="Berlin Sans FB" panose="020E0602020502020306" pitchFamily="34" charset="0"/>
                        </a:rPr>
                        <a:t>mul</a:t>
                      </a:r>
                      <a:r>
                        <a:rPr lang="en-US" sz="1200" b="0" i="0" u="none" strike="noStrike" dirty="0">
                          <a:solidFill>
                            <a:srgbClr val="222222"/>
                          </a:solidFill>
                          <a:effectLst/>
                          <a:latin typeface="Berlin Sans FB" panose="020E0602020502020306" pitchFamily="34" charset="0"/>
                        </a:rPr>
                        <a:t>(a, b)</a:t>
                      </a:r>
                    </a:p>
                  </a:txBody>
                  <a:tcPr marL="7620" marR="7620" marT="7620" marB="0" anchor="ctr"/>
                </a:tc>
                <a:extLst>
                  <a:ext uri="{0D108BD9-81ED-4DB2-BD59-A6C34878D82A}">
                    <a16:rowId xmlns:a16="http://schemas.microsoft.com/office/drawing/2014/main" val="4061385432"/>
                  </a:ext>
                </a:extLst>
              </a:tr>
              <a:tr h="239757">
                <a:tc>
                  <a:txBody>
                    <a:bodyPr/>
                    <a:lstStyle/>
                    <a:p>
                      <a:pPr algn="l" fontAlgn="ctr"/>
                      <a:r>
                        <a:rPr lang="en-US" sz="1200" b="0" i="0" u="none" strike="noStrike" dirty="0">
                          <a:solidFill>
                            <a:srgbClr val="222222"/>
                          </a:solidFill>
                          <a:effectLst/>
                          <a:latin typeface="Berlin Sans FB" panose="020E0602020502020306" pitchFamily="34" charset="0"/>
                        </a:rPr>
                        <a:t>Matrix Multiplication</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a @ b</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matmul(a, b)</a:t>
                      </a:r>
                    </a:p>
                  </a:txBody>
                  <a:tcPr marL="7620" marR="7620" marT="7620" marB="0" anchor="ctr"/>
                </a:tc>
                <a:extLst>
                  <a:ext uri="{0D108BD9-81ED-4DB2-BD59-A6C34878D82A}">
                    <a16:rowId xmlns:a16="http://schemas.microsoft.com/office/drawing/2014/main" val="1785139110"/>
                  </a:ext>
                </a:extLst>
              </a:tr>
              <a:tr h="357085">
                <a:tc>
                  <a:txBody>
                    <a:bodyPr/>
                    <a:lstStyle/>
                    <a:p>
                      <a:pPr algn="l" fontAlgn="ctr"/>
                      <a:r>
                        <a:rPr lang="en-US" sz="1200" b="0" i="0" u="none" strike="noStrike">
                          <a:solidFill>
                            <a:srgbClr val="222222"/>
                          </a:solidFill>
                          <a:effectLst/>
                          <a:latin typeface="Berlin Sans FB" panose="020E0602020502020306" pitchFamily="34" charset="0"/>
                        </a:rPr>
                        <a:t>Negation (Arithmetic)</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 a</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neg(a)</a:t>
                      </a:r>
                    </a:p>
                  </a:txBody>
                  <a:tcPr marL="7620" marR="7620" marT="7620" marB="0" anchor="ctr"/>
                </a:tc>
                <a:extLst>
                  <a:ext uri="{0D108BD9-81ED-4DB2-BD59-A6C34878D82A}">
                    <a16:rowId xmlns:a16="http://schemas.microsoft.com/office/drawing/2014/main" val="3672245636"/>
                  </a:ext>
                </a:extLst>
              </a:tr>
              <a:tr h="239757">
                <a:tc>
                  <a:txBody>
                    <a:bodyPr/>
                    <a:lstStyle/>
                    <a:p>
                      <a:pPr algn="l" fontAlgn="ctr"/>
                      <a:r>
                        <a:rPr lang="en-US" sz="1200" b="0" i="0" u="none" strike="noStrike">
                          <a:solidFill>
                            <a:srgbClr val="222222"/>
                          </a:solidFill>
                          <a:effectLst/>
                          <a:latin typeface="Berlin Sans FB" panose="020E0602020502020306" pitchFamily="34" charset="0"/>
                        </a:rPr>
                        <a:t>Negation (Logical)</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not a</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not_(a)</a:t>
                      </a:r>
                    </a:p>
                  </a:txBody>
                  <a:tcPr marL="7620" marR="7620" marT="7620" marB="0" anchor="ctr"/>
                </a:tc>
                <a:extLst>
                  <a:ext uri="{0D108BD9-81ED-4DB2-BD59-A6C34878D82A}">
                    <a16:rowId xmlns:a16="http://schemas.microsoft.com/office/drawing/2014/main" val="2510938986"/>
                  </a:ext>
                </a:extLst>
              </a:tr>
              <a:tr h="239757">
                <a:tc>
                  <a:txBody>
                    <a:bodyPr/>
                    <a:lstStyle/>
                    <a:p>
                      <a:pPr algn="l" fontAlgn="ctr"/>
                      <a:r>
                        <a:rPr lang="en-US" sz="1200" b="0" i="0" u="none" strike="noStrike">
                          <a:solidFill>
                            <a:srgbClr val="222222"/>
                          </a:solidFill>
                          <a:effectLst/>
                          <a:latin typeface="Berlin Sans FB" panose="020E0602020502020306" pitchFamily="34" charset="0"/>
                        </a:rPr>
                        <a:t>Positive</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 a</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pos(a)</a:t>
                      </a:r>
                    </a:p>
                  </a:txBody>
                  <a:tcPr marL="7620" marR="7620" marT="7620" marB="0" anchor="ctr"/>
                </a:tc>
                <a:extLst>
                  <a:ext uri="{0D108BD9-81ED-4DB2-BD59-A6C34878D82A}">
                    <a16:rowId xmlns:a16="http://schemas.microsoft.com/office/drawing/2014/main" val="615808570"/>
                  </a:ext>
                </a:extLst>
              </a:tr>
              <a:tr h="239757">
                <a:tc>
                  <a:txBody>
                    <a:bodyPr/>
                    <a:lstStyle/>
                    <a:p>
                      <a:pPr algn="l" fontAlgn="ctr"/>
                      <a:r>
                        <a:rPr lang="en-US" sz="1200" b="0" i="0" u="none" strike="noStrike">
                          <a:solidFill>
                            <a:srgbClr val="222222"/>
                          </a:solidFill>
                          <a:effectLst/>
                          <a:latin typeface="Berlin Sans FB" panose="020E0602020502020306" pitchFamily="34" charset="0"/>
                        </a:rPr>
                        <a:t>Right Shift</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a &gt;&gt; b</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rshift(a, b)</a:t>
                      </a:r>
                    </a:p>
                  </a:txBody>
                  <a:tcPr marL="7620" marR="7620" marT="7620" marB="0" anchor="ctr"/>
                </a:tc>
                <a:extLst>
                  <a:ext uri="{0D108BD9-81ED-4DB2-BD59-A6C34878D82A}">
                    <a16:rowId xmlns:a16="http://schemas.microsoft.com/office/drawing/2014/main" val="1672409433"/>
                  </a:ext>
                </a:extLst>
              </a:tr>
              <a:tr h="357085">
                <a:tc>
                  <a:txBody>
                    <a:bodyPr/>
                    <a:lstStyle/>
                    <a:p>
                      <a:pPr algn="l" fontAlgn="ctr"/>
                      <a:r>
                        <a:rPr lang="en-US" sz="1200" b="0" i="0" u="none" strike="noStrike">
                          <a:solidFill>
                            <a:srgbClr val="222222"/>
                          </a:solidFill>
                          <a:effectLst/>
                          <a:latin typeface="Berlin Sans FB" panose="020E0602020502020306" pitchFamily="34" charset="0"/>
                        </a:rPr>
                        <a:t>Slice Assignment</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seq[i:j] = values</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setitem(seq, slice(i, j), values)</a:t>
                      </a:r>
                    </a:p>
                  </a:txBody>
                  <a:tcPr marL="7620" marR="7620" marT="7620" marB="0" anchor="ctr"/>
                </a:tc>
                <a:extLst>
                  <a:ext uri="{0D108BD9-81ED-4DB2-BD59-A6C34878D82A}">
                    <a16:rowId xmlns:a16="http://schemas.microsoft.com/office/drawing/2014/main" val="3938102258"/>
                  </a:ext>
                </a:extLst>
              </a:tr>
              <a:tr h="239757">
                <a:tc>
                  <a:txBody>
                    <a:bodyPr/>
                    <a:lstStyle/>
                    <a:p>
                      <a:pPr algn="l" fontAlgn="ctr"/>
                      <a:r>
                        <a:rPr lang="en-US" sz="1200" b="0" i="0" u="none" strike="noStrike">
                          <a:solidFill>
                            <a:srgbClr val="222222"/>
                          </a:solidFill>
                          <a:effectLst/>
                          <a:latin typeface="Berlin Sans FB" panose="020E0602020502020306" pitchFamily="34" charset="0"/>
                        </a:rPr>
                        <a:t>Slice Deletion</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del seq[i:j]</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delitem(seq, slice(i, j))</a:t>
                      </a:r>
                    </a:p>
                  </a:txBody>
                  <a:tcPr marL="7620" marR="7620" marT="7620" marB="0" anchor="ctr"/>
                </a:tc>
                <a:extLst>
                  <a:ext uri="{0D108BD9-81ED-4DB2-BD59-A6C34878D82A}">
                    <a16:rowId xmlns:a16="http://schemas.microsoft.com/office/drawing/2014/main" val="1690131940"/>
                  </a:ext>
                </a:extLst>
              </a:tr>
              <a:tr h="239757">
                <a:tc>
                  <a:txBody>
                    <a:bodyPr/>
                    <a:lstStyle/>
                    <a:p>
                      <a:pPr algn="l" fontAlgn="ctr"/>
                      <a:r>
                        <a:rPr lang="en-US" sz="1200" b="0" i="0" u="none" strike="noStrike">
                          <a:solidFill>
                            <a:srgbClr val="222222"/>
                          </a:solidFill>
                          <a:effectLst/>
                          <a:latin typeface="Berlin Sans FB" panose="020E0602020502020306" pitchFamily="34" charset="0"/>
                        </a:rPr>
                        <a:t>Slicing</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seq[i:j]</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getitem(seq, slice(i, j))</a:t>
                      </a:r>
                    </a:p>
                  </a:txBody>
                  <a:tcPr marL="7620" marR="7620" marT="7620" marB="0" anchor="ctr"/>
                </a:tc>
                <a:extLst>
                  <a:ext uri="{0D108BD9-81ED-4DB2-BD59-A6C34878D82A}">
                    <a16:rowId xmlns:a16="http://schemas.microsoft.com/office/drawing/2014/main" val="3059471702"/>
                  </a:ext>
                </a:extLst>
              </a:tr>
              <a:tr h="239757">
                <a:tc>
                  <a:txBody>
                    <a:bodyPr/>
                    <a:lstStyle/>
                    <a:p>
                      <a:pPr algn="l" fontAlgn="ctr"/>
                      <a:r>
                        <a:rPr lang="en-US" sz="1200" b="0" i="0" u="none" strike="noStrike">
                          <a:solidFill>
                            <a:srgbClr val="222222"/>
                          </a:solidFill>
                          <a:effectLst/>
                          <a:latin typeface="Berlin Sans FB" panose="020E0602020502020306" pitchFamily="34" charset="0"/>
                        </a:rPr>
                        <a:t>String Formatting</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s % obj</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mod(s, obj)</a:t>
                      </a:r>
                    </a:p>
                  </a:txBody>
                  <a:tcPr marL="7620" marR="7620" marT="7620" marB="0" anchor="ctr"/>
                </a:tc>
                <a:extLst>
                  <a:ext uri="{0D108BD9-81ED-4DB2-BD59-A6C34878D82A}">
                    <a16:rowId xmlns:a16="http://schemas.microsoft.com/office/drawing/2014/main" val="3930120268"/>
                  </a:ext>
                </a:extLst>
              </a:tr>
              <a:tr h="127530">
                <a:tc>
                  <a:txBody>
                    <a:bodyPr/>
                    <a:lstStyle/>
                    <a:p>
                      <a:pPr algn="l" fontAlgn="ctr"/>
                      <a:r>
                        <a:rPr lang="en-US" sz="1200" b="0" i="0" u="none" strike="noStrike">
                          <a:solidFill>
                            <a:srgbClr val="222222"/>
                          </a:solidFill>
                          <a:effectLst/>
                          <a:latin typeface="Berlin Sans FB" panose="020E0602020502020306" pitchFamily="34" charset="0"/>
                        </a:rPr>
                        <a:t>Subtraction</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a - b</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sub(a, b)</a:t>
                      </a:r>
                    </a:p>
                  </a:txBody>
                  <a:tcPr marL="7620" marR="7620" marT="7620" marB="0" anchor="ctr"/>
                </a:tc>
                <a:extLst>
                  <a:ext uri="{0D108BD9-81ED-4DB2-BD59-A6C34878D82A}">
                    <a16:rowId xmlns:a16="http://schemas.microsoft.com/office/drawing/2014/main" val="1229827675"/>
                  </a:ext>
                </a:extLst>
              </a:tr>
              <a:tr h="239757">
                <a:tc>
                  <a:txBody>
                    <a:bodyPr/>
                    <a:lstStyle/>
                    <a:p>
                      <a:pPr algn="l" fontAlgn="ctr"/>
                      <a:r>
                        <a:rPr lang="en-US" sz="1200" b="0" i="0" u="none" strike="noStrike">
                          <a:solidFill>
                            <a:srgbClr val="222222"/>
                          </a:solidFill>
                          <a:effectLst/>
                          <a:latin typeface="Berlin Sans FB" panose="020E0602020502020306" pitchFamily="34" charset="0"/>
                        </a:rPr>
                        <a:t>Truth Test</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obj</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truth(obj)</a:t>
                      </a:r>
                    </a:p>
                  </a:txBody>
                  <a:tcPr marL="7620" marR="7620" marT="7620" marB="0" anchor="ctr"/>
                </a:tc>
                <a:extLst>
                  <a:ext uri="{0D108BD9-81ED-4DB2-BD59-A6C34878D82A}">
                    <a16:rowId xmlns:a16="http://schemas.microsoft.com/office/drawing/2014/main" val="2450543569"/>
                  </a:ext>
                </a:extLst>
              </a:tr>
              <a:tr h="357085">
                <a:tc>
                  <a:txBody>
                    <a:bodyPr/>
                    <a:lstStyle/>
                    <a:p>
                      <a:pPr algn="l" fontAlgn="ctr"/>
                      <a:r>
                        <a:rPr lang="en-US" sz="1200" b="0" i="0" u="none" strike="noStrike">
                          <a:solidFill>
                            <a:srgbClr val="222222"/>
                          </a:solidFill>
                          <a:effectLst/>
                          <a:latin typeface="Berlin Sans FB" panose="020E0602020502020306" pitchFamily="34" charset="0"/>
                        </a:rPr>
                        <a:t>Ordering</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a &lt; b</a:t>
                      </a:r>
                    </a:p>
                  </a:txBody>
                  <a:tcPr marL="7620" marR="7620" marT="7620" marB="0" anchor="ctr"/>
                </a:tc>
                <a:tc>
                  <a:txBody>
                    <a:bodyPr/>
                    <a:lstStyle/>
                    <a:p>
                      <a:pPr algn="l" fontAlgn="ctr"/>
                      <a:r>
                        <a:rPr lang="en-US" sz="1200" b="0" i="0" u="none" strike="noStrike" dirty="0" err="1">
                          <a:solidFill>
                            <a:srgbClr val="222222"/>
                          </a:solidFill>
                          <a:effectLst/>
                          <a:latin typeface="Berlin Sans FB" panose="020E0602020502020306" pitchFamily="34" charset="0"/>
                        </a:rPr>
                        <a:t>lt</a:t>
                      </a:r>
                      <a:r>
                        <a:rPr lang="en-US" sz="1200" b="0" i="0" u="none" strike="noStrike" dirty="0">
                          <a:solidFill>
                            <a:srgbClr val="222222"/>
                          </a:solidFill>
                          <a:effectLst/>
                          <a:latin typeface="Berlin Sans FB" panose="020E0602020502020306" pitchFamily="34" charset="0"/>
                        </a:rPr>
                        <a:t>(a, b)</a:t>
                      </a:r>
                    </a:p>
                  </a:txBody>
                  <a:tcPr marL="7620" marR="7620" marT="7620" marB="0" anchor="ctr"/>
                </a:tc>
                <a:extLst>
                  <a:ext uri="{0D108BD9-81ED-4DB2-BD59-A6C34878D82A}">
                    <a16:rowId xmlns:a16="http://schemas.microsoft.com/office/drawing/2014/main" val="681249771"/>
                  </a:ext>
                </a:extLst>
              </a:tr>
              <a:tr h="259024">
                <a:tc>
                  <a:txBody>
                    <a:bodyPr/>
                    <a:lstStyle/>
                    <a:p>
                      <a:pPr algn="l" fontAlgn="ctr"/>
                      <a:r>
                        <a:rPr lang="en-US" sz="1200" b="0" i="0" u="none" strike="noStrike">
                          <a:solidFill>
                            <a:srgbClr val="222222"/>
                          </a:solidFill>
                          <a:effectLst/>
                          <a:latin typeface="Berlin Sans FB" panose="020E0602020502020306" pitchFamily="34" charset="0"/>
                        </a:rPr>
                        <a:t>Ordering</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a &lt;= b</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le(a, b)</a:t>
                      </a:r>
                    </a:p>
                  </a:txBody>
                  <a:tcPr marL="7620" marR="7620" marT="7620" marB="0" anchor="ctr"/>
                </a:tc>
                <a:extLst>
                  <a:ext uri="{0D108BD9-81ED-4DB2-BD59-A6C34878D82A}">
                    <a16:rowId xmlns:a16="http://schemas.microsoft.com/office/drawing/2014/main" val="1386355562"/>
                  </a:ext>
                </a:extLst>
              </a:tr>
              <a:tr h="239757">
                <a:tc>
                  <a:txBody>
                    <a:bodyPr/>
                    <a:lstStyle/>
                    <a:p>
                      <a:pPr algn="l" fontAlgn="ctr"/>
                      <a:r>
                        <a:rPr lang="en-US" sz="1200" b="0" i="0" u="none" strike="noStrike">
                          <a:solidFill>
                            <a:srgbClr val="222222"/>
                          </a:solidFill>
                          <a:effectLst/>
                          <a:latin typeface="Berlin Sans FB" panose="020E0602020502020306" pitchFamily="34" charset="0"/>
                        </a:rPr>
                        <a:t>Equality</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a == b</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eq(a, b)</a:t>
                      </a:r>
                    </a:p>
                  </a:txBody>
                  <a:tcPr marL="7620" marR="7620" marT="7620" marB="0" anchor="ctr"/>
                </a:tc>
                <a:extLst>
                  <a:ext uri="{0D108BD9-81ED-4DB2-BD59-A6C34878D82A}">
                    <a16:rowId xmlns:a16="http://schemas.microsoft.com/office/drawing/2014/main" val="526663221"/>
                  </a:ext>
                </a:extLst>
              </a:tr>
              <a:tr h="127530">
                <a:tc>
                  <a:txBody>
                    <a:bodyPr/>
                    <a:lstStyle/>
                    <a:p>
                      <a:pPr algn="l" fontAlgn="ctr"/>
                      <a:r>
                        <a:rPr lang="en-US" sz="1200" b="0" i="0" u="none" strike="noStrike">
                          <a:solidFill>
                            <a:srgbClr val="222222"/>
                          </a:solidFill>
                          <a:effectLst/>
                          <a:latin typeface="Berlin Sans FB" panose="020E0602020502020306" pitchFamily="34" charset="0"/>
                        </a:rPr>
                        <a:t>Difference</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a != b</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ne(a, b)</a:t>
                      </a:r>
                    </a:p>
                  </a:txBody>
                  <a:tcPr marL="7620" marR="7620" marT="7620" marB="0" anchor="ctr"/>
                </a:tc>
                <a:extLst>
                  <a:ext uri="{0D108BD9-81ED-4DB2-BD59-A6C34878D82A}">
                    <a16:rowId xmlns:a16="http://schemas.microsoft.com/office/drawing/2014/main" val="1919906151"/>
                  </a:ext>
                </a:extLst>
              </a:tr>
              <a:tr h="239757">
                <a:tc>
                  <a:txBody>
                    <a:bodyPr/>
                    <a:lstStyle/>
                    <a:p>
                      <a:pPr algn="l" fontAlgn="ctr"/>
                      <a:r>
                        <a:rPr lang="en-US" sz="1200" b="0" i="0" u="none" strike="noStrike">
                          <a:solidFill>
                            <a:srgbClr val="222222"/>
                          </a:solidFill>
                          <a:effectLst/>
                          <a:latin typeface="Berlin Sans FB" panose="020E0602020502020306" pitchFamily="34" charset="0"/>
                        </a:rPr>
                        <a:t>Ordering</a:t>
                      </a:r>
                    </a:p>
                  </a:txBody>
                  <a:tcPr marL="7620" marR="7620" marT="7620" marB="0" anchor="ctr"/>
                </a:tc>
                <a:tc>
                  <a:txBody>
                    <a:bodyPr/>
                    <a:lstStyle/>
                    <a:p>
                      <a:pPr algn="l" fontAlgn="ctr"/>
                      <a:r>
                        <a:rPr lang="en-US" sz="1200" b="0" i="0" u="none" strike="noStrike">
                          <a:solidFill>
                            <a:srgbClr val="222222"/>
                          </a:solidFill>
                          <a:effectLst/>
                          <a:latin typeface="Berlin Sans FB" panose="020E0602020502020306" pitchFamily="34" charset="0"/>
                        </a:rPr>
                        <a:t>a &gt;= b</a:t>
                      </a:r>
                    </a:p>
                  </a:txBody>
                  <a:tcPr marL="7620" marR="7620" marT="7620" marB="0" anchor="ctr"/>
                </a:tc>
                <a:tc>
                  <a:txBody>
                    <a:bodyPr/>
                    <a:lstStyle/>
                    <a:p>
                      <a:pPr algn="l" fontAlgn="ctr"/>
                      <a:r>
                        <a:rPr lang="en-US" sz="1200" b="0" i="0" u="none" strike="noStrike" dirty="0" err="1">
                          <a:solidFill>
                            <a:srgbClr val="222222"/>
                          </a:solidFill>
                          <a:effectLst/>
                          <a:latin typeface="Berlin Sans FB" panose="020E0602020502020306" pitchFamily="34" charset="0"/>
                        </a:rPr>
                        <a:t>ge</a:t>
                      </a:r>
                      <a:r>
                        <a:rPr lang="en-US" sz="1200" b="0" i="0" u="none" strike="noStrike" dirty="0">
                          <a:solidFill>
                            <a:srgbClr val="222222"/>
                          </a:solidFill>
                          <a:effectLst/>
                          <a:latin typeface="Berlin Sans FB" panose="020E0602020502020306" pitchFamily="34" charset="0"/>
                        </a:rPr>
                        <a:t>(a, b)</a:t>
                      </a:r>
                    </a:p>
                  </a:txBody>
                  <a:tcPr marL="7620" marR="7620" marT="7620" marB="0" anchor="ctr"/>
                </a:tc>
                <a:extLst>
                  <a:ext uri="{0D108BD9-81ED-4DB2-BD59-A6C34878D82A}">
                    <a16:rowId xmlns:a16="http://schemas.microsoft.com/office/drawing/2014/main" val="1549450133"/>
                  </a:ext>
                </a:extLst>
              </a:tr>
            </a:tbl>
          </a:graphicData>
        </a:graphic>
      </p:graphicFrame>
    </p:spTree>
    <p:extLst>
      <p:ext uri="{BB962C8B-B14F-4D97-AF65-F5344CB8AC3E}">
        <p14:creationId xmlns:p14="http://schemas.microsoft.com/office/powerpoint/2010/main" val="168816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D21A4-AA1F-75CB-5320-5FB5A6CEBD6B}"/>
              </a:ext>
            </a:extLst>
          </p:cNvPr>
          <p:cNvSpPr>
            <a:spLocks noGrp="1"/>
          </p:cNvSpPr>
          <p:nvPr>
            <p:ph type="title"/>
          </p:nvPr>
        </p:nvSpPr>
        <p:spPr/>
        <p:txBody>
          <a:bodyPr/>
          <a:lstStyle/>
          <a:p>
            <a:r>
              <a:rPr lang="en-US" dirty="0"/>
              <a:t>Data input</a:t>
            </a:r>
            <a:endParaRPr lang="ru-RU" dirty="0"/>
          </a:p>
        </p:txBody>
      </p:sp>
      <p:sp>
        <p:nvSpPr>
          <p:cNvPr id="3" name="Content Placeholder 2">
            <a:extLst>
              <a:ext uri="{FF2B5EF4-FFF2-40B4-BE49-F238E27FC236}">
                <a16:creationId xmlns:a16="http://schemas.microsoft.com/office/drawing/2014/main" id="{43B83F05-8541-CA83-16B0-7598BBA60C66}"/>
              </a:ext>
            </a:extLst>
          </p:cNvPr>
          <p:cNvSpPr>
            <a:spLocks noGrp="1"/>
          </p:cNvSpPr>
          <p:nvPr>
            <p:ph idx="1"/>
          </p:nvPr>
        </p:nvSpPr>
        <p:spPr/>
        <p:txBody>
          <a:bodyPr>
            <a:normAutofit/>
          </a:bodyPr>
          <a:lstStyle/>
          <a:p>
            <a:r>
              <a:rPr lang="en-US" dirty="0">
                <a:latin typeface="Berlin Sans FB" panose="020E0602020502020306" pitchFamily="34" charset="0"/>
              </a:rPr>
              <a:t>To input data you can use a ready function called “input”:</a:t>
            </a:r>
          </a:p>
          <a:p>
            <a:r>
              <a:rPr lang="en-US" dirty="0">
                <a:latin typeface="Berlin Sans FB" panose="020E0602020502020306" pitchFamily="34" charset="0"/>
              </a:rPr>
              <a:t>Example:</a:t>
            </a:r>
          </a:p>
          <a:p>
            <a:pPr lvl="1"/>
            <a:r>
              <a:rPr lang="en-US" dirty="0">
                <a:latin typeface="Berlin Sans FB" panose="020E0602020502020306" pitchFamily="34" charset="0"/>
              </a:rPr>
              <a:t>a = input(“Ask a user to input something”) (for python 3.*)</a:t>
            </a:r>
          </a:p>
          <a:p>
            <a:pPr lvl="2"/>
            <a:r>
              <a:rPr lang="en-US" dirty="0">
                <a:latin typeface="Berlin Sans FB" panose="020E0602020502020306" pitchFamily="34" charset="0"/>
              </a:rPr>
              <a:t>Returns only string</a:t>
            </a:r>
          </a:p>
          <a:p>
            <a:pPr lvl="1"/>
            <a:r>
              <a:rPr lang="en-US" dirty="0">
                <a:latin typeface="Berlin Sans FB" panose="020E0602020502020306" pitchFamily="34" charset="0"/>
              </a:rPr>
              <a:t>b = </a:t>
            </a:r>
            <a:r>
              <a:rPr lang="en-US" dirty="0" err="1">
                <a:latin typeface="Berlin Sans FB" panose="020E0602020502020306" pitchFamily="34" charset="0"/>
              </a:rPr>
              <a:t>raw_input</a:t>
            </a:r>
            <a:r>
              <a:rPr lang="en-US" dirty="0">
                <a:latin typeface="Berlin Sans FB" panose="020E0602020502020306" pitchFamily="34" charset="0"/>
              </a:rPr>
              <a:t>(“Ask a user to input something”) (for python 2.*) </a:t>
            </a:r>
          </a:p>
          <a:p>
            <a:pPr lvl="2"/>
            <a:r>
              <a:rPr lang="en-US" dirty="0">
                <a:latin typeface="Berlin Sans FB" panose="020E0602020502020306" pitchFamily="34" charset="0"/>
              </a:rPr>
              <a:t>Return only strings too</a:t>
            </a:r>
          </a:p>
          <a:p>
            <a:pPr lvl="1"/>
            <a:r>
              <a:rPr lang="en-US" dirty="0">
                <a:latin typeface="Berlin Sans FB" panose="020E0602020502020306" pitchFamily="34" charset="0"/>
              </a:rPr>
              <a:t>b = input(“Ask a user to input something”) (for python 2.*)</a:t>
            </a:r>
          </a:p>
          <a:p>
            <a:pPr lvl="2"/>
            <a:r>
              <a:rPr lang="en-US" dirty="0">
                <a:latin typeface="Berlin Sans FB" panose="020E0602020502020306" pitchFamily="34" charset="0"/>
              </a:rPr>
              <a:t>Returns a data type that was entered</a:t>
            </a:r>
          </a:p>
          <a:p>
            <a:pPr marL="457200" lvl="1" indent="0">
              <a:buNone/>
            </a:pPr>
            <a:endParaRPr lang="en-US" dirty="0">
              <a:latin typeface="Berlin Sans FB" panose="020E0602020502020306" pitchFamily="34" charset="0"/>
            </a:endParaRPr>
          </a:p>
        </p:txBody>
      </p:sp>
    </p:spTree>
    <p:extLst>
      <p:ext uri="{BB962C8B-B14F-4D97-AF65-F5344CB8AC3E}">
        <p14:creationId xmlns:p14="http://schemas.microsoft.com/office/powerpoint/2010/main" val="776493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9BE39-51E3-2EFC-F282-0C9184D7DF60}"/>
              </a:ext>
            </a:extLst>
          </p:cNvPr>
          <p:cNvSpPr>
            <a:spLocks noGrp="1"/>
          </p:cNvSpPr>
          <p:nvPr>
            <p:ph type="title"/>
          </p:nvPr>
        </p:nvSpPr>
        <p:spPr/>
        <p:txBody>
          <a:bodyPr/>
          <a:lstStyle/>
          <a:p>
            <a:r>
              <a:rPr lang="en-US" dirty="0"/>
              <a:t>Adding comments to your code</a:t>
            </a:r>
            <a:endParaRPr lang="ru-RU" dirty="0"/>
          </a:p>
        </p:txBody>
      </p:sp>
      <p:sp>
        <p:nvSpPr>
          <p:cNvPr id="3" name="Content Placeholder 2">
            <a:extLst>
              <a:ext uri="{FF2B5EF4-FFF2-40B4-BE49-F238E27FC236}">
                <a16:creationId xmlns:a16="http://schemas.microsoft.com/office/drawing/2014/main" id="{BB57C5FC-4A63-B353-6B20-81623EE59602}"/>
              </a:ext>
            </a:extLst>
          </p:cNvPr>
          <p:cNvSpPr>
            <a:spLocks noGrp="1"/>
          </p:cNvSpPr>
          <p:nvPr>
            <p:ph idx="1"/>
          </p:nvPr>
        </p:nvSpPr>
        <p:spPr/>
        <p:txBody>
          <a:bodyPr/>
          <a:lstStyle/>
          <a:p>
            <a:r>
              <a:rPr lang="en-US" dirty="0"/>
              <a:t>Commenting code is a good way of programming</a:t>
            </a:r>
          </a:p>
          <a:p>
            <a:r>
              <a:rPr lang="en-US" dirty="0"/>
              <a:t>Commenting helps to understand your code for a person who will work with/after you</a:t>
            </a:r>
          </a:p>
          <a:p>
            <a:r>
              <a:rPr lang="en-US" dirty="0"/>
              <a:t>To comment your code you can use:</a:t>
            </a:r>
          </a:p>
          <a:p>
            <a:r>
              <a:rPr lang="en-US" dirty="0"/>
              <a:t># - sharp (octothorpe), comments one line of code</a:t>
            </a:r>
          </a:p>
          <a:p>
            <a:r>
              <a:rPr lang="en-US" dirty="0"/>
              <a:t>''' Something ''' – triple quotes to open and another three to close the commenting; comments several lines </a:t>
            </a:r>
          </a:p>
          <a:p>
            <a:endParaRPr lang="en-US" dirty="0"/>
          </a:p>
          <a:p>
            <a:endParaRPr lang="en-US" dirty="0"/>
          </a:p>
          <a:p>
            <a:endParaRPr lang="en-US" dirty="0"/>
          </a:p>
          <a:p>
            <a:endParaRPr lang="ru-RU" dirty="0"/>
          </a:p>
        </p:txBody>
      </p:sp>
    </p:spTree>
    <p:extLst>
      <p:ext uri="{BB962C8B-B14F-4D97-AF65-F5344CB8AC3E}">
        <p14:creationId xmlns:p14="http://schemas.microsoft.com/office/powerpoint/2010/main" val="391294117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1908</TotalTime>
  <Words>2039</Words>
  <Application>Microsoft Office PowerPoint</Application>
  <PresentationFormat>Widescreen</PresentationFormat>
  <Paragraphs>299</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Aptos Display</vt:lpstr>
      <vt:lpstr>Arial</vt:lpstr>
      <vt:lpstr>Berlin Sans FB</vt:lpstr>
      <vt:lpstr>JetBrains Mono</vt:lpstr>
      <vt:lpstr>Тема Office</vt:lpstr>
      <vt:lpstr>Basics of Programming (Introduction to Python)</vt:lpstr>
      <vt:lpstr>About me</vt:lpstr>
      <vt:lpstr>Icebreaker</vt:lpstr>
      <vt:lpstr>What is Python?</vt:lpstr>
      <vt:lpstr>Some useless history of Python</vt:lpstr>
      <vt:lpstr>What can Python do?</vt:lpstr>
      <vt:lpstr>Why Python?</vt:lpstr>
      <vt:lpstr>Python Apps</vt:lpstr>
      <vt:lpstr>Python logic workflow</vt:lpstr>
      <vt:lpstr>Python installation</vt:lpstr>
      <vt:lpstr>Environment for development</vt:lpstr>
      <vt:lpstr>Environments</vt:lpstr>
      <vt:lpstr>Environments 2</vt:lpstr>
      <vt:lpstr>Built in instruments and pip</vt:lpstr>
      <vt:lpstr>Useful links</vt:lpstr>
      <vt:lpstr>Python Syntax</vt:lpstr>
      <vt:lpstr>Python Indentation</vt:lpstr>
      <vt:lpstr>Python Statements</vt:lpstr>
      <vt:lpstr>MultiStatements</vt:lpstr>
      <vt:lpstr>Semicolons</vt:lpstr>
      <vt:lpstr>print()</vt:lpstr>
      <vt:lpstr>Output formatting</vt:lpstr>
      <vt:lpstr>Output formatting</vt:lpstr>
      <vt:lpstr>Output formatting</vt:lpstr>
      <vt:lpstr>Table of conversion using %</vt:lpstr>
      <vt:lpstr>Math operators</vt:lpstr>
      <vt:lpstr>Math operators 2</vt:lpstr>
      <vt:lpstr>Data input</vt:lpstr>
      <vt:lpstr>Adding comments to your code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f25e501d</dc:creator>
  <cp:lastModifiedBy>f25e501d</cp:lastModifiedBy>
  <cp:revision>16</cp:revision>
  <dcterms:created xsi:type="dcterms:W3CDTF">2026-01-26T00:20:39Z</dcterms:created>
  <dcterms:modified xsi:type="dcterms:W3CDTF">2026-09-15T03:36:48Z</dcterms:modified>
</cp:coreProperties>
</file>